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9" r:id="rId4"/>
    <p:sldId id="288" r:id="rId5"/>
    <p:sldId id="299" r:id="rId6"/>
    <p:sldId id="261" r:id="rId7"/>
    <p:sldId id="258" r:id="rId8"/>
    <p:sldId id="260" r:id="rId9"/>
    <p:sldId id="296" r:id="rId10"/>
    <p:sldId id="262" r:id="rId11"/>
    <p:sldId id="297" r:id="rId12"/>
    <p:sldId id="264" r:id="rId13"/>
    <p:sldId id="263" r:id="rId14"/>
    <p:sldId id="265" r:id="rId15"/>
    <p:sldId id="268" r:id="rId16"/>
    <p:sldId id="269" r:id="rId17"/>
    <p:sldId id="271" r:id="rId18"/>
    <p:sldId id="270" r:id="rId19"/>
    <p:sldId id="272" r:id="rId20"/>
    <p:sldId id="273" r:id="rId21"/>
    <p:sldId id="274" r:id="rId22"/>
    <p:sldId id="275" r:id="rId23"/>
    <p:sldId id="277" r:id="rId24"/>
    <p:sldId id="276" r:id="rId25"/>
    <p:sldId id="298" r:id="rId26"/>
    <p:sldId id="279" r:id="rId27"/>
    <p:sldId id="278" r:id="rId28"/>
    <p:sldId id="280" r:id="rId29"/>
    <p:sldId id="281" r:id="rId30"/>
    <p:sldId id="282" r:id="rId31"/>
    <p:sldId id="283" r:id="rId32"/>
    <p:sldId id="284" r:id="rId33"/>
    <p:sldId id="285" r:id="rId34"/>
    <p:sldId id="286" r:id="rId35"/>
    <p:sldId id="287" r:id="rId36"/>
    <p:sldId id="300" r:id="rId37"/>
    <p:sldId id="301" r:id="rId38"/>
    <p:sldId id="302" r:id="rId3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632" autoAdjust="0"/>
    <p:restoredTop sz="94660"/>
  </p:normalViewPr>
  <p:slideViewPr>
    <p:cSldViewPr>
      <p:cViewPr>
        <p:scale>
          <a:sx n="55" d="100"/>
          <a:sy n="55" d="100"/>
        </p:scale>
        <p:origin x="-1118"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12/04/1440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12/04/1440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12/04/1440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12/04/1440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12/04/1440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12/04/1440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12/04/1440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95536" y="2924944"/>
            <a:ext cx="8568952" cy="1470025"/>
          </a:xfrm>
        </p:spPr>
        <p:txBody>
          <a:bodyPr>
            <a:noAutofit/>
          </a:bodyPr>
          <a:lstStyle/>
          <a:p>
            <a:pPr algn="l"/>
            <a:r>
              <a:rPr lang="en-US" sz="8000" b="1" dirty="0" smtClean="0">
                <a:solidFill>
                  <a:schemeClr val="accent6">
                    <a:lumMod val="50000"/>
                  </a:schemeClr>
                </a:solidFill>
              </a:rPr>
              <a:t> Opioid </a:t>
            </a:r>
            <a:r>
              <a:rPr lang="en-US" sz="8000" b="1" dirty="0" smtClean="0">
                <a:solidFill>
                  <a:srgbClr val="00B050"/>
                </a:solidFill>
              </a:rPr>
              <a:t>Analgesics</a:t>
            </a:r>
            <a:r>
              <a:rPr lang="en-US" sz="8000" b="1" dirty="0" smtClean="0">
                <a:solidFill>
                  <a:schemeClr val="accent6">
                    <a:lumMod val="50000"/>
                  </a:schemeClr>
                </a:solidFill>
              </a:rPr>
              <a:t/>
            </a:r>
            <a:br>
              <a:rPr lang="en-US" sz="8000" b="1" dirty="0" smtClean="0">
                <a:solidFill>
                  <a:schemeClr val="accent6">
                    <a:lumMod val="50000"/>
                  </a:schemeClr>
                </a:solidFill>
              </a:rPr>
            </a:br>
            <a:r>
              <a:rPr lang="en-US" sz="8000" b="1" dirty="0">
                <a:solidFill>
                  <a:schemeClr val="accent6">
                    <a:lumMod val="50000"/>
                  </a:schemeClr>
                </a:solidFill>
              </a:rPr>
              <a:t/>
            </a:r>
            <a:br>
              <a:rPr lang="en-US" sz="8000" b="1" dirty="0">
                <a:solidFill>
                  <a:schemeClr val="accent6">
                    <a:lumMod val="50000"/>
                  </a:schemeClr>
                </a:solidFill>
              </a:rPr>
            </a:br>
            <a:r>
              <a:rPr lang="en-US" sz="8000" b="1" dirty="0" smtClean="0">
                <a:solidFill>
                  <a:schemeClr val="accent6">
                    <a:lumMod val="50000"/>
                  </a:schemeClr>
                </a:solidFill>
              </a:rPr>
              <a:t>    (</a:t>
            </a:r>
            <a:r>
              <a:rPr lang="en-US" sz="6000" b="1" dirty="0" smtClean="0">
                <a:solidFill>
                  <a:srgbClr val="00B050"/>
                </a:solidFill>
              </a:rPr>
              <a:t>Narcotic</a:t>
            </a:r>
            <a:r>
              <a:rPr lang="en-US" sz="6000" b="1" dirty="0" smtClean="0">
                <a:solidFill>
                  <a:schemeClr val="accent6">
                    <a:lumMod val="50000"/>
                  </a:schemeClr>
                </a:solidFill>
              </a:rPr>
              <a:t> analgesics)</a:t>
            </a:r>
            <a:r>
              <a:rPr lang="en-US" sz="8000" b="1" dirty="0">
                <a:solidFill>
                  <a:schemeClr val="accent6">
                    <a:lumMod val="50000"/>
                  </a:schemeClr>
                </a:solidFill>
              </a:rPr>
              <a:t/>
            </a:r>
            <a:br>
              <a:rPr lang="en-US" sz="8000" b="1" dirty="0">
                <a:solidFill>
                  <a:schemeClr val="accent6">
                    <a:lumMod val="50000"/>
                  </a:schemeClr>
                </a:solidFill>
              </a:rPr>
            </a:br>
            <a:endParaRPr lang="en-US" sz="8000" b="1" dirty="0">
              <a:solidFill>
                <a:schemeClr val="accent6">
                  <a:lumMod val="50000"/>
                </a:schemeClr>
              </a:solidFill>
            </a:endParaRPr>
          </a:p>
        </p:txBody>
      </p:sp>
    </p:spTree>
    <p:extLst>
      <p:ext uri="{BB962C8B-B14F-4D97-AF65-F5344CB8AC3E}">
        <p14:creationId xmlns:p14="http://schemas.microsoft.com/office/powerpoint/2010/main" val="7341496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629816"/>
            <a:ext cx="8229600" cy="1143000"/>
          </a:xfrm>
        </p:spPr>
        <p:txBody>
          <a:bodyPr>
            <a:noAutofit/>
          </a:bodyPr>
          <a:lstStyle/>
          <a:p>
            <a:r>
              <a:rPr lang="en-US" sz="6000" b="1" dirty="0">
                <a:solidFill>
                  <a:srgbClr val="C00000"/>
                </a:solidFill>
              </a:rPr>
              <a:t>Opioid receptors</a:t>
            </a:r>
            <a:r>
              <a:rPr lang="en-US" sz="6000" dirty="0">
                <a:solidFill>
                  <a:srgbClr val="C00000"/>
                </a:solidFill>
              </a:rPr>
              <a:t/>
            </a:r>
            <a:br>
              <a:rPr lang="en-US" sz="6000" dirty="0">
                <a:solidFill>
                  <a:srgbClr val="C00000"/>
                </a:solidFill>
              </a:rPr>
            </a:br>
            <a:endParaRPr lang="en-US" sz="6000" dirty="0">
              <a:solidFill>
                <a:srgbClr val="C00000"/>
              </a:solidFill>
            </a:endParaRPr>
          </a:p>
        </p:txBody>
      </p:sp>
      <p:sp>
        <p:nvSpPr>
          <p:cNvPr id="3" name="عنصر نائب للمحتوى 2"/>
          <p:cNvSpPr>
            <a:spLocks noGrp="1"/>
          </p:cNvSpPr>
          <p:nvPr>
            <p:ph idx="1"/>
          </p:nvPr>
        </p:nvSpPr>
        <p:spPr>
          <a:xfrm>
            <a:off x="35496" y="1711349"/>
            <a:ext cx="9001000" cy="4525963"/>
          </a:xfrm>
        </p:spPr>
        <p:txBody>
          <a:bodyPr>
            <a:noAutofit/>
          </a:bodyPr>
          <a:lstStyle/>
          <a:p>
            <a:pPr algn="just" rtl="0"/>
            <a:r>
              <a:rPr lang="en-US" sz="3600" dirty="0" smtClean="0"/>
              <a:t> </a:t>
            </a:r>
            <a:r>
              <a:rPr lang="en-US" sz="3600" dirty="0"/>
              <a:t>O</a:t>
            </a:r>
            <a:r>
              <a:rPr lang="en-US" sz="3600" dirty="0" smtClean="0"/>
              <a:t>pioids </a:t>
            </a:r>
            <a:r>
              <a:rPr lang="en-US" sz="3600" dirty="0"/>
              <a:t>effects </a:t>
            </a:r>
            <a:r>
              <a:rPr lang="en-US" sz="3600" dirty="0" smtClean="0"/>
              <a:t>are </a:t>
            </a:r>
            <a:r>
              <a:rPr lang="en-US" sz="3600" dirty="0"/>
              <a:t>mediated by three </a:t>
            </a:r>
            <a:r>
              <a:rPr lang="en-US" sz="3600" dirty="0" smtClean="0"/>
              <a:t>receptor</a:t>
            </a:r>
            <a:r>
              <a:rPr lang="en-US" sz="3600" b="1" dirty="0" smtClean="0">
                <a:solidFill>
                  <a:schemeClr val="accent3">
                    <a:lumMod val="50000"/>
                  </a:schemeClr>
                </a:solidFill>
              </a:rPr>
              <a:t>,  </a:t>
            </a:r>
            <a:r>
              <a:rPr lang="en-US" sz="3600" b="1" dirty="0">
                <a:solidFill>
                  <a:srgbClr val="C00000"/>
                </a:solidFill>
              </a:rPr>
              <a:t>μ (mu), κ (kappa), and δ (delta</a:t>
            </a:r>
            <a:r>
              <a:rPr lang="en-US" sz="3600" b="1" dirty="0" smtClean="0">
                <a:solidFill>
                  <a:srgbClr val="C00000"/>
                </a:solidFill>
              </a:rPr>
              <a:t>).</a:t>
            </a:r>
          </a:p>
          <a:p>
            <a:pPr marL="0" indent="0" algn="just" rtl="0">
              <a:buNone/>
            </a:pPr>
            <a:endParaRPr lang="en-US" sz="3600" dirty="0" smtClean="0"/>
          </a:p>
          <a:p>
            <a:pPr algn="just" rtl="0"/>
            <a:r>
              <a:rPr lang="en-US" sz="3600" b="1" dirty="0">
                <a:solidFill>
                  <a:schemeClr val="tx2">
                    <a:lumMod val="60000"/>
                    <a:lumOff val="40000"/>
                  </a:schemeClr>
                </a:solidFill>
              </a:rPr>
              <a:t>A</a:t>
            </a:r>
            <a:r>
              <a:rPr lang="en-US" sz="3600" b="1" dirty="0" smtClean="0">
                <a:solidFill>
                  <a:schemeClr val="tx2">
                    <a:lumMod val="60000"/>
                    <a:lumOff val="40000"/>
                  </a:schemeClr>
                </a:solidFill>
              </a:rPr>
              <a:t>nalgesic </a:t>
            </a:r>
            <a:r>
              <a:rPr lang="en-US" sz="3600" b="1" dirty="0">
                <a:solidFill>
                  <a:schemeClr val="tx2">
                    <a:lumMod val="60000"/>
                    <a:lumOff val="40000"/>
                  </a:schemeClr>
                </a:solidFill>
              </a:rPr>
              <a:t>properties </a:t>
            </a:r>
            <a:r>
              <a:rPr lang="en-US" sz="3600" dirty="0"/>
              <a:t>of the opioids are </a:t>
            </a:r>
            <a:r>
              <a:rPr lang="en-US" sz="3600" dirty="0" smtClean="0"/>
              <a:t>by </a:t>
            </a:r>
            <a:r>
              <a:rPr lang="en-US" sz="3600" dirty="0"/>
              <a:t>the </a:t>
            </a:r>
            <a:r>
              <a:rPr lang="en-US" sz="3600" b="1" dirty="0">
                <a:solidFill>
                  <a:srgbClr val="00B050"/>
                </a:solidFill>
              </a:rPr>
              <a:t>μ receptors </a:t>
            </a:r>
            <a:r>
              <a:rPr lang="en-US" sz="3600" dirty="0"/>
              <a:t>that modulate responses to </a:t>
            </a:r>
            <a:r>
              <a:rPr lang="en-US" sz="3600" b="1" dirty="0">
                <a:solidFill>
                  <a:srgbClr val="FF0000"/>
                </a:solidFill>
              </a:rPr>
              <a:t>thermal, mechanical, and chemical nociception. </a:t>
            </a:r>
            <a:endParaRPr lang="en-US" sz="3600" b="1" dirty="0" smtClean="0">
              <a:solidFill>
                <a:srgbClr val="FF0000"/>
              </a:solidFill>
            </a:endParaRPr>
          </a:p>
          <a:p>
            <a:pPr algn="just" rtl="0"/>
            <a:endParaRPr lang="en-US" sz="3600" dirty="0"/>
          </a:p>
        </p:txBody>
      </p:sp>
    </p:spTree>
    <p:extLst>
      <p:ext uri="{BB962C8B-B14F-4D97-AF65-F5344CB8AC3E}">
        <p14:creationId xmlns:p14="http://schemas.microsoft.com/office/powerpoint/2010/main" val="38424039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179512" y="1600200"/>
            <a:ext cx="8712968" cy="4525963"/>
          </a:xfrm>
        </p:spPr>
        <p:txBody>
          <a:bodyPr>
            <a:normAutofit/>
          </a:bodyPr>
          <a:lstStyle/>
          <a:p>
            <a:pPr algn="just" rtl="0">
              <a:buFont typeface="Wingdings" pitchFamily="2" charset="2"/>
              <a:buChar char="v"/>
            </a:pPr>
            <a:r>
              <a:rPr lang="en-US" sz="3600" b="1" dirty="0" smtClean="0">
                <a:solidFill>
                  <a:srgbClr val="00B050"/>
                </a:solidFill>
              </a:rPr>
              <a:t> The </a:t>
            </a:r>
            <a:r>
              <a:rPr lang="en-US" sz="3600" b="1" dirty="0">
                <a:solidFill>
                  <a:srgbClr val="00B050"/>
                </a:solidFill>
              </a:rPr>
              <a:t>κ receptors </a:t>
            </a:r>
            <a:r>
              <a:rPr lang="en-US" sz="3600" dirty="0"/>
              <a:t>in the dorsal horn also contribute to </a:t>
            </a:r>
            <a:r>
              <a:rPr lang="en-US" sz="3600" b="1" dirty="0">
                <a:solidFill>
                  <a:srgbClr val="00B050"/>
                </a:solidFill>
              </a:rPr>
              <a:t>analgesia</a:t>
            </a:r>
            <a:r>
              <a:rPr lang="en-US" sz="3600" dirty="0"/>
              <a:t> by modulating the response to chemical and thermal nociception.</a:t>
            </a:r>
          </a:p>
          <a:p>
            <a:pPr algn="just" rtl="0"/>
            <a:endParaRPr lang="en-US" sz="3600" dirty="0"/>
          </a:p>
        </p:txBody>
      </p:sp>
    </p:spTree>
    <p:extLst>
      <p:ext uri="{BB962C8B-B14F-4D97-AF65-F5344CB8AC3E}">
        <p14:creationId xmlns:p14="http://schemas.microsoft.com/office/powerpoint/2010/main" val="17893080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629816"/>
            <a:ext cx="8229600" cy="1143000"/>
          </a:xfrm>
        </p:spPr>
        <p:txBody>
          <a:bodyPr>
            <a:noAutofit/>
          </a:bodyPr>
          <a:lstStyle/>
          <a:p>
            <a:r>
              <a:rPr lang="en-US" sz="4800" b="1" dirty="0">
                <a:solidFill>
                  <a:srgbClr val="C00000"/>
                </a:solidFill>
              </a:rPr>
              <a:t>Classification of opioids drugs.</a:t>
            </a:r>
            <a:br>
              <a:rPr lang="en-US" sz="4800" b="1" dirty="0">
                <a:solidFill>
                  <a:srgbClr val="C00000"/>
                </a:solidFill>
              </a:rPr>
            </a:br>
            <a:endParaRPr lang="en-US" sz="4800" b="1" dirty="0">
              <a:solidFill>
                <a:srgbClr val="C00000"/>
              </a:solidFill>
            </a:endParaRPr>
          </a:p>
        </p:txBody>
      </p:sp>
      <p:sp>
        <p:nvSpPr>
          <p:cNvPr id="3" name="عنصر نائب للمحتوى 2"/>
          <p:cNvSpPr>
            <a:spLocks noGrp="1"/>
          </p:cNvSpPr>
          <p:nvPr>
            <p:ph idx="1"/>
          </p:nvPr>
        </p:nvSpPr>
        <p:spPr>
          <a:xfrm>
            <a:off x="107504" y="1783357"/>
            <a:ext cx="8712968" cy="4525963"/>
          </a:xfrm>
        </p:spPr>
        <p:txBody>
          <a:bodyPr>
            <a:noAutofit/>
          </a:bodyPr>
          <a:lstStyle/>
          <a:p>
            <a:pPr marL="514350" lvl="0" indent="-514350" algn="just" rtl="0">
              <a:buFont typeface="+mj-lt"/>
              <a:buAutoNum type="arabicPeriod"/>
            </a:pPr>
            <a:r>
              <a:rPr lang="en-US" sz="4000" b="1" dirty="0" smtClean="0">
                <a:solidFill>
                  <a:srgbClr val="00B050"/>
                </a:solidFill>
              </a:rPr>
              <a:t>Strong agonist: </a:t>
            </a:r>
            <a:r>
              <a:rPr lang="en-US" sz="4000" b="1" dirty="0" smtClean="0">
                <a:solidFill>
                  <a:schemeClr val="accent5">
                    <a:lumMod val="75000"/>
                  </a:schemeClr>
                </a:solidFill>
              </a:rPr>
              <a:t>morphine, </a:t>
            </a:r>
            <a:r>
              <a:rPr lang="en-US" sz="4000" b="1" i="1" dirty="0" smtClean="0">
                <a:solidFill>
                  <a:schemeClr val="accent5">
                    <a:lumMod val="75000"/>
                  </a:schemeClr>
                </a:solidFill>
              </a:rPr>
              <a:t>Fentanyl</a:t>
            </a:r>
            <a:r>
              <a:rPr lang="en-US" sz="4000" b="1" dirty="0">
                <a:solidFill>
                  <a:schemeClr val="accent5">
                    <a:lumMod val="75000"/>
                  </a:schemeClr>
                </a:solidFill>
              </a:rPr>
              <a:t>, </a:t>
            </a:r>
            <a:r>
              <a:rPr lang="en-US" sz="4000" b="1" dirty="0" smtClean="0">
                <a:solidFill>
                  <a:schemeClr val="accent5">
                    <a:lumMod val="75000"/>
                  </a:schemeClr>
                </a:solidFill>
              </a:rPr>
              <a:t>methadone.</a:t>
            </a:r>
          </a:p>
          <a:p>
            <a:pPr marL="514350" lvl="0" indent="-514350" algn="just" rtl="0">
              <a:buFont typeface="+mj-lt"/>
              <a:buAutoNum type="arabicPeriod"/>
            </a:pPr>
            <a:endParaRPr lang="en-US" sz="4000" b="1" dirty="0">
              <a:solidFill>
                <a:srgbClr val="00B050"/>
              </a:solidFill>
            </a:endParaRPr>
          </a:p>
          <a:p>
            <a:pPr marL="514350" lvl="0" indent="-514350" algn="just" rtl="0">
              <a:buFont typeface="+mj-lt"/>
              <a:buAutoNum type="arabicPeriod"/>
            </a:pPr>
            <a:r>
              <a:rPr lang="en-US" sz="4000" b="1" dirty="0" smtClean="0">
                <a:solidFill>
                  <a:srgbClr val="00B050"/>
                </a:solidFill>
              </a:rPr>
              <a:t>Moderate </a:t>
            </a:r>
            <a:r>
              <a:rPr lang="en-US" sz="4000" b="1" dirty="0">
                <a:solidFill>
                  <a:srgbClr val="00B050"/>
                </a:solidFill>
              </a:rPr>
              <a:t>– low agonist: </a:t>
            </a:r>
            <a:r>
              <a:rPr lang="en-US" sz="4000" b="1" dirty="0" smtClean="0">
                <a:solidFill>
                  <a:srgbClr val="00B050"/>
                </a:solidFill>
              </a:rPr>
              <a:t> </a:t>
            </a:r>
            <a:r>
              <a:rPr lang="en-US" sz="4000" b="1" dirty="0" smtClean="0">
                <a:solidFill>
                  <a:schemeClr val="accent6"/>
                </a:solidFill>
              </a:rPr>
              <a:t>codeine, Dextromethorphan.</a:t>
            </a:r>
          </a:p>
          <a:p>
            <a:pPr marL="514350" lvl="0" indent="-514350" algn="just" rtl="0">
              <a:buFont typeface="+mj-lt"/>
              <a:buAutoNum type="arabicPeriod"/>
            </a:pPr>
            <a:endParaRPr lang="en-US" sz="4000" b="1" dirty="0">
              <a:solidFill>
                <a:srgbClr val="00B050"/>
              </a:solidFill>
            </a:endParaRPr>
          </a:p>
          <a:p>
            <a:pPr marL="514350" lvl="0" indent="-514350" algn="just" rtl="0">
              <a:buFont typeface="+mj-lt"/>
              <a:buAutoNum type="arabicPeriod"/>
            </a:pPr>
            <a:r>
              <a:rPr lang="en-US" sz="4000" b="1" dirty="0" smtClean="0">
                <a:solidFill>
                  <a:srgbClr val="00B050"/>
                </a:solidFill>
              </a:rPr>
              <a:t>Antagonist</a:t>
            </a:r>
            <a:r>
              <a:rPr lang="en-US" sz="4000" b="1" dirty="0">
                <a:solidFill>
                  <a:srgbClr val="FF0000"/>
                </a:solidFill>
              </a:rPr>
              <a:t>: </a:t>
            </a:r>
            <a:r>
              <a:rPr lang="en-US" sz="4000" b="1" dirty="0" smtClean="0">
                <a:solidFill>
                  <a:srgbClr val="FF0000"/>
                </a:solidFill>
              </a:rPr>
              <a:t> </a:t>
            </a:r>
            <a:r>
              <a:rPr lang="en-US" sz="4000" b="1" i="1" dirty="0" smtClean="0">
                <a:solidFill>
                  <a:srgbClr val="FF0000"/>
                </a:solidFill>
              </a:rPr>
              <a:t>Naloxone</a:t>
            </a:r>
            <a:r>
              <a:rPr lang="en-US" sz="4000" b="1" i="1" dirty="0">
                <a:solidFill>
                  <a:srgbClr val="FF0000"/>
                </a:solidFill>
              </a:rPr>
              <a:t>, Naltrexone.</a:t>
            </a:r>
            <a:endParaRPr lang="en-US" sz="4000" b="1" dirty="0">
              <a:solidFill>
                <a:srgbClr val="FF0000"/>
              </a:solidFill>
            </a:endParaRPr>
          </a:p>
          <a:p>
            <a:pPr marL="0" indent="0" algn="just" rtl="0">
              <a:buNone/>
            </a:pPr>
            <a:r>
              <a:rPr lang="en-US" sz="4000" dirty="0"/>
              <a:t> </a:t>
            </a:r>
          </a:p>
          <a:p>
            <a:pPr algn="just" rtl="0"/>
            <a:endParaRPr lang="en-US" sz="4000" dirty="0"/>
          </a:p>
        </p:txBody>
      </p:sp>
    </p:spTree>
    <p:extLst>
      <p:ext uri="{BB962C8B-B14F-4D97-AF65-F5344CB8AC3E}">
        <p14:creationId xmlns:p14="http://schemas.microsoft.com/office/powerpoint/2010/main" val="41316246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73832"/>
            <a:ext cx="8229600" cy="1143000"/>
          </a:xfrm>
        </p:spPr>
        <p:txBody>
          <a:bodyPr>
            <a:noAutofit/>
          </a:bodyPr>
          <a:lstStyle/>
          <a:p>
            <a:r>
              <a:rPr lang="en-US" sz="5400" b="1" dirty="0">
                <a:solidFill>
                  <a:schemeClr val="accent6">
                    <a:lumMod val="75000"/>
                  </a:schemeClr>
                </a:solidFill>
              </a:rPr>
              <a:t>Opioid agonists</a:t>
            </a:r>
            <a:r>
              <a:rPr lang="en-US" sz="5400" dirty="0">
                <a:solidFill>
                  <a:schemeClr val="accent6">
                    <a:lumMod val="75000"/>
                  </a:schemeClr>
                </a:solidFill>
              </a:rPr>
              <a:t/>
            </a:r>
            <a:br>
              <a:rPr lang="en-US" sz="5400" dirty="0">
                <a:solidFill>
                  <a:schemeClr val="accent6">
                    <a:lumMod val="75000"/>
                  </a:schemeClr>
                </a:solidFill>
              </a:rPr>
            </a:br>
            <a:endParaRPr lang="en-US" sz="5400" dirty="0">
              <a:solidFill>
                <a:schemeClr val="accent6">
                  <a:lumMod val="75000"/>
                </a:schemeClr>
              </a:solidFill>
            </a:endParaRPr>
          </a:p>
        </p:txBody>
      </p:sp>
      <p:sp>
        <p:nvSpPr>
          <p:cNvPr id="3" name="عنصر نائب للمحتوى 2"/>
          <p:cNvSpPr>
            <a:spLocks noGrp="1"/>
          </p:cNvSpPr>
          <p:nvPr>
            <p:ph idx="1"/>
          </p:nvPr>
        </p:nvSpPr>
        <p:spPr>
          <a:xfrm>
            <a:off x="-36512" y="1600200"/>
            <a:ext cx="9073008" cy="4525963"/>
          </a:xfrm>
        </p:spPr>
        <p:txBody>
          <a:bodyPr>
            <a:normAutofit lnSpcReduction="10000"/>
          </a:bodyPr>
          <a:lstStyle/>
          <a:p>
            <a:pPr algn="just" rtl="0"/>
            <a:r>
              <a:rPr lang="en-US" sz="3600" b="1" dirty="0" smtClean="0">
                <a:solidFill>
                  <a:srgbClr val="00B050"/>
                </a:solidFill>
              </a:rPr>
              <a:t>Morphine</a:t>
            </a:r>
            <a:r>
              <a:rPr lang="en-US" sz="3600" dirty="0" smtClean="0">
                <a:solidFill>
                  <a:srgbClr val="00B050"/>
                </a:solidFill>
              </a:rPr>
              <a:t> </a:t>
            </a:r>
            <a:r>
              <a:rPr lang="en-US" sz="3600" dirty="0"/>
              <a:t>is the major analgesic drug contained in </a:t>
            </a:r>
            <a:r>
              <a:rPr lang="en-US" sz="3600" b="1" dirty="0">
                <a:solidFill>
                  <a:schemeClr val="accent1">
                    <a:lumMod val="75000"/>
                  </a:schemeClr>
                </a:solidFill>
              </a:rPr>
              <a:t>crude opium </a:t>
            </a:r>
            <a:r>
              <a:rPr lang="en-US" sz="3600" dirty="0"/>
              <a:t>and is the prototype strong μ receptor agonist</a:t>
            </a:r>
            <a:r>
              <a:rPr lang="en-US" sz="3600" dirty="0" smtClean="0"/>
              <a:t>.</a:t>
            </a:r>
          </a:p>
          <a:p>
            <a:pPr marL="0" indent="0" algn="just" rtl="0">
              <a:buNone/>
            </a:pPr>
            <a:endParaRPr lang="en-US" sz="3600" dirty="0" smtClean="0"/>
          </a:p>
          <a:p>
            <a:pPr algn="just" rtl="0"/>
            <a:r>
              <a:rPr lang="en-US" sz="3600" dirty="0" smtClean="0"/>
              <a:t> </a:t>
            </a:r>
            <a:r>
              <a:rPr lang="en-US" sz="3600" b="1" i="1" dirty="0">
                <a:solidFill>
                  <a:srgbClr val="7030A0"/>
                </a:solidFill>
              </a:rPr>
              <a:t>Codeine</a:t>
            </a:r>
            <a:r>
              <a:rPr lang="en-US" sz="3600" i="1" dirty="0"/>
              <a:t> </a:t>
            </a:r>
            <a:r>
              <a:rPr lang="en-US" sz="3600" dirty="0"/>
              <a:t>is present in crude opium in lower concentrations and is less potent, making </a:t>
            </a:r>
            <a:r>
              <a:rPr lang="en-US" sz="3600" i="1" dirty="0"/>
              <a:t>codeine </a:t>
            </a:r>
            <a:r>
              <a:rPr lang="en-US" sz="3600" dirty="0"/>
              <a:t>the prototype of the weak opioid agonists. </a:t>
            </a:r>
          </a:p>
          <a:p>
            <a:pPr algn="just" rtl="0"/>
            <a:endParaRPr lang="en-US" sz="3600" dirty="0"/>
          </a:p>
        </p:txBody>
      </p:sp>
    </p:spTree>
    <p:extLst>
      <p:ext uri="{BB962C8B-B14F-4D97-AF65-F5344CB8AC3E}">
        <p14:creationId xmlns:p14="http://schemas.microsoft.com/office/powerpoint/2010/main" val="21225503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6632"/>
            <a:ext cx="8229600" cy="1143000"/>
          </a:xfrm>
        </p:spPr>
        <p:txBody>
          <a:bodyPr>
            <a:normAutofit/>
          </a:bodyPr>
          <a:lstStyle/>
          <a:p>
            <a:r>
              <a:rPr lang="en-US" sz="4800" b="1" dirty="0">
                <a:solidFill>
                  <a:schemeClr val="accent6">
                    <a:lumMod val="75000"/>
                  </a:schemeClr>
                </a:solidFill>
              </a:rPr>
              <a:t>Morphine</a:t>
            </a:r>
            <a:endParaRPr lang="en-US" sz="4800" dirty="0">
              <a:solidFill>
                <a:schemeClr val="accent6">
                  <a:lumMod val="75000"/>
                </a:schemeClr>
              </a:solidFill>
            </a:endParaRPr>
          </a:p>
        </p:txBody>
      </p:sp>
      <p:sp>
        <p:nvSpPr>
          <p:cNvPr id="3" name="عنصر نائب للمحتوى 2"/>
          <p:cNvSpPr>
            <a:spLocks noGrp="1"/>
          </p:cNvSpPr>
          <p:nvPr>
            <p:ph idx="1"/>
          </p:nvPr>
        </p:nvSpPr>
        <p:spPr>
          <a:xfrm>
            <a:off x="0" y="1052736"/>
            <a:ext cx="9036496" cy="4525963"/>
          </a:xfrm>
        </p:spPr>
        <p:txBody>
          <a:bodyPr>
            <a:noAutofit/>
          </a:bodyPr>
          <a:lstStyle/>
          <a:p>
            <a:pPr marL="0" indent="0" algn="just" rtl="0">
              <a:buNone/>
            </a:pPr>
            <a:r>
              <a:rPr lang="en-US" sz="3600" b="1" dirty="0" smtClean="0"/>
              <a:t>1</a:t>
            </a:r>
            <a:r>
              <a:rPr lang="en-US" sz="3600" b="1" dirty="0"/>
              <a:t>. Mechanism of action: </a:t>
            </a:r>
            <a:endParaRPr lang="en-US" sz="3600" dirty="0"/>
          </a:p>
          <a:p>
            <a:pPr marL="0" indent="0" algn="just" rtl="0">
              <a:buNone/>
            </a:pPr>
            <a:r>
              <a:rPr lang="en-US" sz="3600" dirty="0" smtClean="0"/>
              <a:t>two G </a:t>
            </a:r>
            <a:r>
              <a:rPr lang="en-US" sz="3600" dirty="0"/>
              <a:t>protein-coupled actions on neurons: </a:t>
            </a:r>
          </a:p>
          <a:p>
            <a:pPr marL="514350" lvl="0" indent="-514350" algn="just" rtl="0">
              <a:buFont typeface="+mj-lt"/>
              <a:buAutoNum type="arabicPeriod"/>
            </a:pPr>
            <a:r>
              <a:rPr lang="en-US" sz="3600" b="1" dirty="0">
                <a:solidFill>
                  <a:srgbClr val="0070C0"/>
                </a:solidFill>
              </a:rPr>
              <a:t>they close </a:t>
            </a:r>
            <a:r>
              <a:rPr lang="en-US" sz="3600" b="1" dirty="0" err="1" smtClean="0">
                <a:solidFill>
                  <a:srgbClr val="0070C0"/>
                </a:solidFill>
              </a:rPr>
              <a:t>Ca</a:t>
            </a:r>
            <a:r>
              <a:rPr lang="en-US" sz="3600" b="1" dirty="0" smtClean="0">
                <a:solidFill>
                  <a:srgbClr val="0070C0"/>
                </a:solidFill>
              </a:rPr>
              <a:t> </a:t>
            </a:r>
            <a:r>
              <a:rPr lang="en-US" sz="3600" b="1" dirty="0">
                <a:solidFill>
                  <a:srgbClr val="0070C0"/>
                </a:solidFill>
              </a:rPr>
              <a:t>2+ channels on presynaptic </a:t>
            </a:r>
            <a:r>
              <a:rPr lang="en-US" sz="3600" dirty="0"/>
              <a:t>nerve terminals </a:t>
            </a:r>
            <a:r>
              <a:rPr lang="en-US" sz="3600" dirty="0" smtClean="0"/>
              <a:t>reduce </a:t>
            </a:r>
            <a:r>
              <a:rPr lang="en-US" sz="3600" dirty="0"/>
              <a:t>release of a large number of neurotransmitters </a:t>
            </a:r>
            <a:r>
              <a:rPr lang="en-US" sz="3600" dirty="0" smtClean="0"/>
              <a:t>glutamate,  </a:t>
            </a:r>
            <a:r>
              <a:rPr lang="en-US" sz="3600" dirty="0"/>
              <a:t>acetylcholine, norepinephrine, serotonin, and substance </a:t>
            </a:r>
            <a:r>
              <a:rPr lang="en-US" sz="3600" dirty="0" smtClean="0"/>
              <a:t>P.</a:t>
            </a:r>
          </a:p>
          <a:p>
            <a:pPr marL="514350" lvl="0" indent="-514350" algn="just" rtl="0">
              <a:buFont typeface="+mj-lt"/>
              <a:buAutoNum type="arabicPeriod"/>
            </a:pPr>
            <a:r>
              <a:rPr lang="en-US" sz="3600" b="1" dirty="0" smtClean="0">
                <a:solidFill>
                  <a:srgbClr val="0070C0"/>
                </a:solidFill>
              </a:rPr>
              <a:t>they </a:t>
            </a:r>
            <a:r>
              <a:rPr lang="en-US" sz="3600" b="1" dirty="0">
                <a:solidFill>
                  <a:srgbClr val="0070C0"/>
                </a:solidFill>
              </a:rPr>
              <a:t>hyperpolarize </a:t>
            </a:r>
            <a:r>
              <a:rPr lang="en-US" sz="3600" dirty="0"/>
              <a:t>and thus </a:t>
            </a:r>
            <a:r>
              <a:rPr lang="en-US" sz="3600" dirty="0" smtClean="0"/>
              <a:t>inhibit postsynaptic </a:t>
            </a:r>
            <a:r>
              <a:rPr lang="en-US" sz="3600" dirty="0"/>
              <a:t>neurons by </a:t>
            </a:r>
            <a:r>
              <a:rPr lang="en-US" sz="3600" b="1" dirty="0">
                <a:solidFill>
                  <a:srgbClr val="0070C0"/>
                </a:solidFill>
              </a:rPr>
              <a:t>opening K </a:t>
            </a:r>
            <a:r>
              <a:rPr lang="en-US" sz="3600" b="1" dirty="0" smtClean="0">
                <a:solidFill>
                  <a:srgbClr val="0070C0"/>
                </a:solidFill>
              </a:rPr>
              <a:t>+ channels.</a:t>
            </a:r>
          </a:p>
          <a:p>
            <a:pPr marL="0" lvl="0" indent="0" algn="just" rtl="0">
              <a:buNone/>
            </a:pPr>
            <a:endParaRPr lang="en-US" sz="3600" dirty="0"/>
          </a:p>
          <a:p>
            <a:pPr algn="just" rtl="0"/>
            <a:endParaRPr lang="en-US" sz="3600" dirty="0"/>
          </a:p>
        </p:txBody>
      </p:sp>
    </p:spTree>
    <p:extLst>
      <p:ext uri="{BB962C8B-B14F-4D97-AF65-F5344CB8AC3E}">
        <p14:creationId xmlns:p14="http://schemas.microsoft.com/office/powerpoint/2010/main" val="6154657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6512" y="764704"/>
            <a:ext cx="9001000" cy="4525963"/>
          </a:xfrm>
        </p:spPr>
        <p:txBody>
          <a:bodyPr>
            <a:noAutofit/>
          </a:bodyPr>
          <a:lstStyle/>
          <a:p>
            <a:pPr algn="just" rtl="0"/>
            <a:r>
              <a:rPr lang="en-US" sz="3600" dirty="0" smtClean="0"/>
              <a:t> </a:t>
            </a:r>
            <a:r>
              <a:rPr lang="en-US" sz="3600" dirty="0"/>
              <a:t>Receptors are present both on spinal cord pain transmission neurons and on the primary afferents that relay the pain message to them). </a:t>
            </a:r>
            <a:endParaRPr lang="en-US" sz="3600" dirty="0" smtClean="0"/>
          </a:p>
          <a:p>
            <a:pPr algn="just" rtl="0"/>
            <a:r>
              <a:rPr lang="en-US" sz="3600" dirty="0" smtClean="0"/>
              <a:t>opioid </a:t>
            </a:r>
            <a:r>
              <a:rPr lang="en-US" sz="3600" dirty="0"/>
              <a:t>agonists directly inhibit the dorsal horn pain transmission </a:t>
            </a:r>
            <a:r>
              <a:rPr lang="en-US" sz="3600" dirty="0" smtClean="0"/>
              <a:t>neurons.</a:t>
            </a:r>
          </a:p>
          <a:p>
            <a:pPr algn="just" rtl="0"/>
            <a:r>
              <a:rPr lang="en-US" sz="3600" dirty="0" smtClean="0"/>
              <a:t> they also </a:t>
            </a:r>
            <a:r>
              <a:rPr lang="en-US" sz="3600" dirty="0"/>
              <a:t>inhibit the release of excitatory transmitters from the primary </a:t>
            </a:r>
            <a:r>
              <a:rPr lang="en-US" sz="3600" dirty="0" smtClean="0"/>
              <a:t>afferent </a:t>
            </a:r>
            <a:r>
              <a:rPr lang="en-US" sz="3600" dirty="0"/>
              <a:t>carrying nociceptive (painful) stimuli.</a:t>
            </a:r>
          </a:p>
        </p:txBody>
      </p:sp>
    </p:spTree>
    <p:extLst>
      <p:ext uri="{BB962C8B-B14F-4D97-AF65-F5344CB8AC3E}">
        <p14:creationId xmlns:p14="http://schemas.microsoft.com/office/powerpoint/2010/main" val="245865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en-US" sz="4800" b="1" dirty="0" smtClean="0">
                <a:solidFill>
                  <a:srgbClr val="FFC000"/>
                </a:solidFill>
              </a:rPr>
              <a:t>Actions</a:t>
            </a:r>
            <a:r>
              <a:rPr lang="en-US" sz="4800" dirty="0">
                <a:solidFill>
                  <a:srgbClr val="FFC000"/>
                </a:solidFill>
              </a:rPr>
              <a:t/>
            </a:r>
            <a:br>
              <a:rPr lang="en-US" sz="4800" dirty="0">
                <a:solidFill>
                  <a:srgbClr val="FFC000"/>
                </a:solidFill>
              </a:rPr>
            </a:br>
            <a:endParaRPr lang="en-US" sz="4800" dirty="0">
              <a:solidFill>
                <a:srgbClr val="FFC000"/>
              </a:solidFill>
            </a:endParaRPr>
          </a:p>
        </p:txBody>
      </p:sp>
      <p:sp>
        <p:nvSpPr>
          <p:cNvPr id="3" name="عنصر نائب للمحتوى 2"/>
          <p:cNvSpPr>
            <a:spLocks noGrp="1"/>
          </p:cNvSpPr>
          <p:nvPr>
            <p:ph idx="1"/>
          </p:nvPr>
        </p:nvSpPr>
        <p:spPr>
          <a:xfrm>
            <a:off x="-36512" y="1268760"/>
            <a:ext cx="9073008" cy="4525963"/>
          </a:xfrm>
        </p:spPr>
        <p:txBody>
          <a:bodyPr>
            <a:noAutofit/>
          </a:bodyPr>
          <a:lstStyle/>
          <a:p>
            <a:pPr marL="457200" lvl="0" indent="-457200" algn="just" rtl="0">
              <a:buFont typeface="+mj-lt"/>
              <a:buAutoNum type="alphaLcPeriod"/>
            </a:pPr>
            <a:r>
              <a:rPr lang="en-US" sz="3600" b="1" dirty="0" smtClean="0">
                <a:solidFill>
                  <a:srgbClr val="FFC000"/>
                </a:solidFill>
              </a:rPr>
              <a:t>Analgesia</a:t>
            </a:r>
            <a:r>
              <a:rPr lang="en-US" sz="3600" b="1" dirty="0">
                <a:solidFill>
                  <a:srgbClr val="FFC000"/>
                </a:solidFill>
              </a:rPr>
              <a:t>: </a:t>
            </a:r>
            <a:r>
              <a:rPr lang="en-US" sz="3600" i="1" dirty="0"/>
              <a:t>Morphine </a:t>
            </a:r>
            <a:r>
              <a:rPr lang="en-US" sz="3600" dirty="0"/>
              <a:t>and other opioids cause analgesia and relieve pain both by raising the pain threshold at the spinal cord level and, more importantly, by altering the brain’s perception of pain.</a:t>
            </a:r>
          </a:p>
          <a:p>
            <a:pPr marL="457200" lvl="0" indent="-457200" algn="just" rtl="0">
              <a:buFont typeface="+mj-lt"/>
              <a:buAutoNum type="alphaLcPeriod"/>
            </a:pPr>
            <a:r>
              <a:rPr lang="en-US" sz="3600" b="1" dirty="0">
                <a:solidFill>
                  <a:srgbClr val="FFC000"/>
                </a:solidFill>
              </a:rPr>
              <a:t> Euphoria: </a:t>
            </a:r>
            <a:r>
              <a:rPr lang="en-US" sz="3600" i="1" dirty="0"/>
              <a:t>Morphine </a:t>
            </a:r>
            <a:r>
              <a:rPr lang="en-US" sz="3600" dirty="0"/>
              <a:t>produces a powerful sense of Euphoria and well-being.</a:t>
            </a:r>
          </a:p>
          <a:p>
            <a:pPr marL="0" lvl="0" indent="0" algn="just" rtl="0">
              <a:buNone/>
            </a:pPr>
            <a:r>
              <a:rPr lang="en-US" sz="3600" b="1" dirty="0"/>
              <a:t> </a:t>
            </a:r>
            <a:endParaRPr lang="en-US" sz="3600" dirty="0"/>
          </a:p>
        </p:txBody>
      </p:sp>
    </p:spTree>
    <p:extLst>
      <p:ext uri="{BB962C8B-B14F-4D97-AF65-F5344CB8AC3E}">
        <p14:creationId xmlns:p14="http://schemas.microsoft.com/office/powerpoint/2010/main" val="15220686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548680"/>
            <a:ext cx="8784976" cy="4525963"/>
          </a:xfrm>
        </p:spPr>
        <p:txBody>
          <a:bodyPr>
            <a:noAutofit/>
          </a:bodyPr>
          <a:lstStyle/>
          <a:p>
            <a:pPr marL="0" lvl="0" indent="0" algn="just" rtl="0">
              <a:buNone/>
            </a:pPr>
            <a:r>
              <a:rPr lang="en-US" sz="3600" b="1" dirty="0" smtClean="0"/>
              <a:t>c. </a:t>
            </a:r>
            <a:r>
              <a:rPr lang="en-US" sz="3600" b="1" dirty="0" smtClean="0">
                <a:solidFill>
                  <a:srgbClr val="FFC000"/>
                </a:solidFill>
              </a:rPr>
              <a:t>Respiration</a:t>
            </a:r>
            <a:r>
              <a:rPr lang="en-US" sz="3600" b="1" dirty="0"/>
              <a:t>: </a:t>
            </a:r>
            <a:r>
              <a:rPr lang="en-US" sz="3600" i="1" dirty="0"/>
              <a:t>Morphine </a:t>
            </a:r>
            <a:r>
              <a:rPr lang="en-US" sz="3600" dirty="0"/>
              <a:t>causes respiratory depression by reduction of the sensitivity of respiratory center neurons to carbon dioxide.  Respiratory depression is the most common cause of death in acute opioid overdoses. Tolerance to this effect does develop quickly with repeated dosing, </a:t>
            </a:r>
          </a:p>
          <a:p>
            <a:pPr marL="0" lvl="0" indent="0" algn="just" rtl="0">
              <a:buNone/>
            </a:pPr>
            <a:r>
              <a:rPr lang="en-US" sz="3600" b="1" dirty="0" smtClean="0"/>
              <a:t>d. </a:t>
            </a:r>
            <a:r>
              <a:rPr lang="en-US" sz="3600" b="1" dirty="0">
                <a:solidFill>
                  <a:srgbClr val="FFC000"/>
                </a:solidFill>
              </a:rPr>
              <a:t>Depression of cough reflex: </a:t>
            </a:r>
            <a:r>
              <a:rPr lang="en-US" sz="3600" dirty="0"/>
              <a:t>Both </a:t>
            </a:r>
            <a:r>
              <a:rPr lang="en-US" sz="3600" i="1" dirty="0"/>
              <a:t>morphine </a:t>
            </a:r>
            <a:r>
              <a:rPr lang="en-US" sz="3600" dirty="0"/>
              <a:t>and </a:t>
            </a:r>
            <a:r>
              <a:rPr lang="en-US" sz="3600" i="1" dirty="0"/>
              <a:t>codeine </a:t>
            </a:r>
            <a:r>
              <a:rPr lang="en-US" sz="3600" dirty="0"/>
              <a:t>have antitussive properties.</a:t>
            </a:r>
          </a:p>
          <a:p>
            <a:endParaRPr lang="en-US" sz="3600" dirty="0"/>
          </a:p>
        </p:txBody>
      </p:sp>
    </p:spTree>
    <p:extLst>
      <p:ext uri="{BB962C8B-B14F-4D97-AF65-F5344CB8AC3E}">
        <p14:creationId xmlns:p14="http://schemas.microsoft.com/office/powerpoint/2010/main" val="5812445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836712"/>
            <a:ext cx="8856984" cy="4525963"/>
          </a:xfrm>
        </p:spPr>
        <p:txBody>
          <a:bodyPr>
            <a:noAutofit/>
          </a:bodyPr>
          <a:lstStyle/>
          <a:p>
            <a:pPr marL="0" lvl="0" indent="0" algn="just" rtl="0">
              <a:buNone/>
            </a:pPr>
            <a:r>
              <a:rPr lang="en-US" sz="3600" b="1" dirty="0" smtClean="0">
                <a:solidFill>
                  <a:srgbClr val="FFC000"/>
                </a:solidFill>
              </a:rPr>
              <a:t>e. </a:t>
            </a:r>
            <a:r>
              <a:rPr lang="en-US" sz="3600" b="1" dirty="0" err="1" smtClean="0">
                <a:solidFill>
                  <a:srgbClr val="FFC000"/>
                </a:solidFill>
              </a:rPr>
              <a:t>Miosis</a:t>
            </a:r>
            <a:r>
              <a:rPr lang="en-US" sz="3600" b="1" dirty="0">
                <a:solidFill>
                  <a:srgbClr val="FFC000"/>
                </a:solidFill>
              </a:rPr>
              <a:t>: </a:t>
            </a:r>
            <a:r>
              <a:rPr lang="en-US" sz="3600" dirty="0"/>
              <a:t>The pinpoint pupil characteristic of </a:t>
            </a:r>
            <a:r>
              <a:rPr lang="en-US" sz="3600" i="1" dirty="0"/>
              <a:t>morphine</a:t>
            </a:r>
            <a:r>
              <a:rPr lang="en-US" sz="3600" dirty="0"/>
              <a:t> use results from stimulation of μ and κ receptors. There is little tolerance to the effect, and all </a:t>
            </a:r>
            <a:r>
              <a:rPr lang="en-US" sz="3600" i="1" dirty="0"/>
              <a:t>morphine </a:t>
            </a:r>
            <a:r>
              <a:rPr lang="en-US" sz="3600" dirty="0"/>
              <a:t>abusers demonstrate pinpoint pupils. This is important  for diagnosis of opioid overdose.</a:t>
            </a:r>
            <a:r>
              <a:rPr lang="en-US" sz="3600" b="1" dirty="0"/>
              <a:t> </a:t>
            </a:r>
            <a:endParaRPr lang="en-US" sz="3600" dirty="0" smtClean="0"/>
          </a:p>
          <a:p>
            <a:pPr marL="0" lvl="0" indent="0" algn="just" rtl="0">
              <a:buNone/>
            </a:pPr>
            <a:r>
              <a:rPr lang="en-US" sz="3600" b="1" dirty="0" smtClean="0">
                <a:solidFill>
                  <a:srgbClr val="FFC000"/>
                </a:solidFill>
              </a:rPr>
              <a:t>f. Emesis</a:t>
            </a:r>
            <a:r>
              <a:rPr lang="en-US" sz="3600" b="1" dirty="0">
                <a:solidFill>
                  <a:srgbClr val="FFC000"/>
                </a:solidFill>
              </a:rPr>
              <a:t>: </a:t>
            </a:r>
            <a:r>
              <a:rPr lang="en-US" sz="3600" i="1" dirty="0"/>
              <a:t>Morphine </a:t>
            </a:r>
            <a:r>
              <a:rPr lang="en-US" sz="3600" dirty="0"/>
              <a:t>directly stimulates the chemoreceptor trigger zone in the area </a:t>
            </a:r>
            <a:r>
              <a:rPr lang="en-US" sz="3600" dirty="0" err="1"/>
              <a:t>postrema</a:t>
            </a:r>
            <a:r>
              <a:rPr lang="en-US" sz="3600" dirty="0"/>
              <a:t> that causes vomiting</a:t>
            </a:r>
            <a:r>
              <a:rPr lang="en-US" sz="3600" dirty="0" smtClean="0"/>
              <a:t>.</a:t>
            </a:r>
            <a:endParaRPr lang="en-US" sz="3600" dirty="0"/>
          </a:p>
        </p:txBody>
      </p:sp>
    </p:spTree>
    <p:extLst>
      <p:ext uri="{BB962C8B-B14F-4D97-AF65-F5344CB8AC3E}">
        <p14:creationId xmlns:p14="http://schemas.microsoft.com/office/powerpoint/2010/main" val="20685835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496" y="692696"/>
            <a:ext cx="8928992" cy="4525963"/>
          </a:xfrm>
        </p:spPr>
        <p:txBody>
          <a:bodyPr>
            <a:noAutofit/>
          </a:bodyPr>
          <a:lstStyle/>
          <a:p>
            <a:pPr marL="0" lvl="0" indent="0" algn="just" rtl="0">
              <a:buNone/>
            </a:pPr>
            <a:r>
              <a:rPr lang="en-US" sz="3600" b="1" dirty="0">
                <a:solidFill>
                  <a:srgbClr val="FFC000"/>
                </a:solidFill>
              </a:rPr>
              <a:t>g. GI tract: </a:t>
            </a:r>
            <a:r>
              <a:rPr lang="en-US" sz="3600" i="1" dirty="0"/>
              <a:t>Morphine </a:t>
            </a:r>
            <a:r>
              <a:rPr lang="en-US" sz="3600" dirty="0"/>
              <a:t>relieves diarrhea by decreasing the motility and increasing the tone of the intestinal circular smooth muscle. </a:t>
            </a:r>
            <a:r>
              <a:rPr lang="en-US" sz="3600" i="1" dirty="0" smtClean="0"/>
              <a:t>morphine </a:t>
            </a:r>
            <a:r>
              <a:rPr lang="en-US" sz="3600" dirty="0"/>
              <a:t>and other opioids produce constipation, with little tolerance developing. </a:t>
            </a:r>
          </a:p>
          <a:p>
            <a:pPr marL="0" indent="0" algn="just" rtl="0">
              <a:buNone/>
            </a:pPr>
            <a:r>
              <a:rPr lang="en-US" sz="3600" b="1" dirty="0">
                <a:solidFill>
                  <a:srgbClr val="FFC000"/>
                </a:solidFill>
              </a:rPr>
              <a:t>h. Histamine release: </a:t>
            </a:r>
            <a:r>
              <a:rPr lang="en-US" sz="3600" i="1" dirty="0"/>
              <a:t>Morphine </a:t>
            </a:r>
            <a:r>
              <a:rPr lang="en-US" sz="3600" dirty="0"/>
              <a:t>releases histamine from mast cells causing </a:t>
            </a:r>
            <a:r>
              <a:rPr lang="en-US" sz="3600" dirty="0" err="1"/>
              <a:t>urticaria</a:t>
            </a:r>
            <a:r>
              <a:rPr lang="en-US" sz="3600" dirty="0"/>
              <a:t>, sweating, and vasodilation. Because it can cause bronchoconstriction, </a:t>
            </a:r>
            <a:r>
              <a:rPr lang="en-US" sz="3600" i="1" dirty="0"/>
              <a:t>morphine </a:t>
            </a:r>
            <a:r>
              <a:rPr lang="en-US" sz="3600" dirty="0"/>
              <a:t>should be used with caution in patients with asthma.</a:t>
            </a:r>
          </a:p>
          <a:p>
            <a:pPr algn="just"/>
            <a:endParaRPr lang="en-US" sz="3600" dirty="0"/>
          </a:p>
        </p:txBody>
      </p:sp>
    </p:spTree>
    <p:extLst>
      <p:ext uri="{BB962C8B-B14F-4D97-AF65-F5344CB8AC3E}">
        <p14:creationId xmlns:p14="http://schemas.microsoft.com/office/powerpoint/2010/main" val="21640811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6512" y="332656"/>
            <a:ext cx="9001000" cy="4525963"/>
          </a:xfrm>
        </p:spPr>
        <p:txBody>
          <a:bodyPr>
            <a:noAutofit/>
          </a:bodyPr>
          <a:lstStyle/>
          <a:p>
            <a:pPr algn="just" rtl="0"/>
            <a:r>
              <a:rPr lang="en-US" sz="3600" dirty="0" smtClean="0"/>
              <a:t>Pain </a:t>
            </a:r>
            <a:r>
              <a:rPr lang="en-US" sz="3600" dirty="0"/>
              <a:t>is </a:t>
            </a:r>
            <a:r>
              <a:rPr lang="en-US" sz="3600" dirty="0" smtClean="0"/>
              <a:t> </a:t>
            </a:r>
            <a:r>
              <a:rPr lang="en-US" sz="3600" dirty="0"/>
              <a:t>an unpleasant sensation that can be either </a:t>
            </a:r>
            <a:r>
              <a:rPr lang="en-US" sz="3600" b="1" dirty="0">
                <a:solidFill>
                  <a:srgbClr val="00B050"/>
                </a:solidFill>
              </a:rPr>
              <a:t>acute or chronic </a:t>
            </a:r>
            <a:r>
              <a:rPr lang="en-US" sz="3600" dirty="0"/>
              <a:t>and is a consequence of </a:t>
            </a:r>
            <a:r>
              <a:rPr lang="en-US" sz="3600" dirty="0" smtClean="0"/>
              <a:t>neurochemical </a:t>
            </a:r>
            <a:r>
              <a:rPr lang="en-US" sz="3600" dirty="0"/>
              <a:t>processes in the peripheral </a:t>
            </a:r>
            <a:r>
              <a:rPr lang="en-US" sz="3600" dirty="0" smtClean="0"/>
              <a:t>and </a:t>
            </a:r>
            <a:r>
              <a:rPr lang="en-US" sz="3600" dirty="0"/>
              <a:t>(CNS). </a:t>
            </a:r>
            <a:endParaRPr lang="en-US" sz="3600" dirty="0" smtClean="0"/>
          </a:p>
          <a:p>
            <a:pPr algn="just" rtl="0"/>
            <a:r>
              <a:rPr lang="en-US" sz="3600" dirty="0" smtClean="0"/>
              <a:t>treatment </a:t>
            </a:r>
            <a:r>
              <a:rPr lang="en-US" sz="3600" dirty="0"/>
              <a:t>depends on the specific type of pain, </a:t>
            </a:r>
            <a:r>
              <a:rPr lang="en-US" sz="3600" b="1" dirty="0">
                <a:solidFill>
                  <a:srgbClr val="92D050"/>
                </a:solidFill>
              </a:rPr>
              <a:t>nociceptive</a:t>
            </a:r>
            <a:r>
              <a:rPr lang="en-US" sz="3600" dirty="0"/>
              <a:t> or </a:t>
            </a:r>
            <a:r>
              <a:rPr lang="en-US" sz="3600" b="1" dirty="0">
                <a:solidFill>
                  <a:srgbClr val="7030A0"/>
                </a:solidFill>
              </a:rPr>
              <a:t>neuropathic</a:t>
            </a:r>
            <a:r>
              <a:rPr lang="en-US" sz="3600" dirty="0"/>
              <a:t> pain. </a:t>
            </a:r>
          </a:p>
          <a:p>
            <a:pPr marL="0" indent="0" algn="just" rtl="0">
              <a:buNone/>
            </a:pPr>
            <a:endParaRPr lang="en-US" sz="3600" dirty="0" smtClean="0"/>
          </a:p>
          <a:p>
            <a:pPr algn="just" rtl="0"/>
            <a:r>
              <a:rPr lang="en-US" sz="3600" dirty="0" smtClean="0"/>
              <a:t> </a:t>
            </a:r>
            <a:r>
              <a:rPr lang="en-US" sz="3600" b="1" dirty="0">
                <a:solidFill>
                  <a:srgbClr val="0070C0"/>
                </a:solidFill>
              </a:rPr>
              <a:t>mild to moderate arthritic pain </a:t>
            </a:r>
            <a:r>
              <a:rPr lang="en-US" sz="3600" dirty="0"/>
              <a:t>(nociceptive pain), </a:t>
            </a:r>
            <a:r>
              <a:rPr lang="en-US" sz="3600" dirty="0" err="1"/>
              <a:t>nonopioid</a:t>
            </a:r>
            <a:r>
              <a:rPr lang="en-US" sz="3600" dirty="0"/>
              <a:t> analgesics </a:t>
            </a:r>
            <a:r>
              <a:rPr lang="en-US" sz="3600" dirty="0" smtClean="0"/>
              <a:t>such as(NSAIDs</a:t>
            </a:r>
            <a:r>
              <a:rPr lang="en-US" sz="3600" dirty="0"/>
              <a:t>) are effective. </a:t>
            </a:r>
            <a:endParaRPr lang="en-US" sz="3600" dirty="0" smtClean="0"/>
          </a:p>
          <a:p>
            <a:pPr algn="just" rtl="0"/>
            <a:endParaRPr lang="en-US" sz="3600" dirty="0" smtClean="0"/>
          </a:p>
          <a:p>
            <a:pPr algn="just" rtl="0"/>
            <a:endParaRPr lang="en-US" sz="3600" dirty="0"/>
          </a:p>
        </p:txBody>
      </p:sp>
    </p:spTree>
    <p:extLst>
      <p:ext uri="{BB962C8B-B14F-4D97-AF65-F5344CB8AC3E}">
        <p14:creationId xmlns:p14="http://schemas.microsoft.com/office/powerpoint/2010/main" val="41974270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1824"/>
            <a:ext cx="8229600" cy="1143000"/>
          </a:xfrm>
        </p:spPr>
        <p:txBody>
          <a:bodyPr>
            <a:noAutofit/>
          </a:bodyPr>
          <a:lstStyle/>
          <a:p>
            <a:r>
              <a:rPr lang="en-US" b="1" dirty="0">
                <a:solidFill>
                  <a:schemeClr val="tx2">
                    <a:lumMod val="60000"/>
                    <a:lumOff val="40000"/>
                  </a:schemeClr>
                </a:solidFill>
              </a:rPr>
              <a:t>Clinical Use of Opioid Analgesics</a:t>
            </a:r>
            <a:r>
              <a:rPr lang="en-US" dirty="0">
                <a:solidFill>
                  <a:schemeClr val="tx2">
                    <a:lumMod val="60000"/>
                    <a:lumOff val="40000"/>
                  </a:schemeClr>
                </a:solidFill>
              </a:rPr>
              <a:t/>
            </a:r>
            <a:br>
              <a:rPr lang="en-US" dirty="0">
                <a:solidFill>
                  <a:schemeClr val="tx2">
                    <a:lumMod val="60000"/>
                    <a:lumOff val="40000"/>
                  </a:schemeClr>
                </a:solidFill>
              </a:rPr>
            </a:br>
            <a:endParaRPr lang="en-US" dirty="0">
              <a:solidFill>
                <a:schemeClr val="tx2">
                  <a:lumMod val="60000"/>
                  <a:lumOff val="40000"/>
                </a:schemeClr>
              </a:solidFill>
            </a:endParaRPr>
          </a:p>
        </p:txBody>
      </p:sp>
      <p:sp>
        <p:nvSpPr>
          <p:cNvPr id="3" name="عنصر نائب للمحتوى 2"/>
          <p:cNvSpPr>
            <a:spLocks noGrp="1"/>
          </p:cNvSpPr>
          <p:nvPr>
            <p:ph idx="1"/>
          </p:nvPr>
        </p:nvSpPr>
        <p:spPr>
          <a:xfrm>
            <a:off x="-36512" y="1639341"/>
            <a:ext cx="9001000" cy="4525963"/>
          </a:xfrm>
        </p:spPr>
        <p:txBody>
          <a:bodyPr>
            <a:noAutofit/>
          </a:bodyPr>
          <a:lstStyle/>
          <a:p>
            <a:pPr marL="514350" indent="-514350" algn="just" rtl="0">
              <a:buFont typeface="+mj-lt"/>
              <a:buAutoNum type="alphaUcPeriod"/>
            </a:pPr>
            <a:r>
              <a:rPr lang="en-US" sz="3600" b="1" dirty="0" smtClean="0"/>
              <a:t> </a:t>
            </a:r>
            <a:r>
              <a:rPr lang="en-US" sz="3600" b="1" dirty="0" smtClean="0">
                <a:solidFill>
                  <a:schemeClr val="accent6">
                    <a:lumMod val="75000"/>
                  </a:schemeClr>
                </a:solidFill>
              </a:rPr>
              <a:t>Analgesia</a:t>
            </a:r>
            <a:r>
              <a:rPr lang="en-US" sz="3600" dirty="0" smtClean="0">
                <a:solidFill>
                  <a:schemeClr val="accent6">
                    <a:lumMod val="75000"/>
                  </a:schemeClr>
                </a:solidFill>
              </a:rPr>
              <a:t>: </a:t>
            </a:r>
            <a:r>
              <a:rPr lang="en-US" sz="3600" dirty="0" smtClean="0"/>
              <a:t>Severe</a:t>
            </a:r>
            <a:r>
              <a:rPr lang="en-US" sz="3600" dirty="0"/>
              <a:t>, constant pain </a:t>
            </a:r>
            <a:r>
              <a:rPr lang="en-US" sz="3600" dirty="0" smtClean="0"/>
              <a:t>is </a:t>
            </a:r>
            <a:r>
              <a:rPr lang="en-US" sz="3600" dirty="0"/>
              <a:t>in trauma, cancer</a:t>
            </a:r>
            <a:r>
              <a:rPr lang="en-US" sz="3600" dirty="0" smtClean="0"/>
              <a:t>, terminal </a:t>
            </a:r>
            <a:r>
              <a:rPr lang="en-US" sz="3600" dirty="0"/>
              <a:t>illnesses and other types of severe pain</a:t>
            </a:r>
            <a:r>
              <a:rPr lang="en-US" sz="3600" dirty="0" smtClean="0"/>
              <a:t>. </a:t>
            </a:r>
            <a:r>
              <a:rPr lang="en-US" sz="3600" dirty="0"/>
              <a:t>Such conditions may require continuous use of potent opioid analgesics and are associated with some degree of tolerance and dependence. </a:t>
            </a:r>
            <a:endParaRPr lang="en-US" sz="3600" dirty="0" smtClean="0"/>
          </a:p>
          <a:p>
            <a:pPr marL="514350" indent="-514350" algn="just" rtl="0">
              <a:buFont typeface="+mj-lt"/>
              <a:buAutoNum type="alphaUcPeriod"/>
            </a:pPr>
            <a:r>
              <a:rPr lang="en-US" sz="3600" b="1" dirty="0" smtClean="0"/>
              <a:t> </a:t>
            </a:r>
            <a:r>
              <a:rPr lang="en-US" sz="3600" b="1" dirty="0" smtClean="0">
                <a:solidFill>
                  <a:schemeClr val="accent6">
                    <a:lumMod val="75000"/>
                  </a:schemeClr>
                </a:solidFill>
              </a:rPr>
              <a:t>Cough</a:t>
            </a:r>
            <a:r>
              <a:rPr lang="en-US" sz="3600" dirty="0" smtClean="0">
                <a:solidFill>
                  <a:schemeClr val="accent6">
                    <a:lumMod val="75000"/>
                  </a:schemeClr>
                </a:solidFill>
              </a:rPr>
              <a:t>: </a:t>
            </a:r>
            <a:r>
              <a:rPr lang="en-US" sz="3600" dirty="0" smtClean="0"/>
              <a:t>Suppression </a:t>
            </a:r>
            <a:r>
              <a:rPr lang="en-US" sz="3600" dirty="0"/>
              <a:t>of cough can be obtained at doses lower than those needed for analgesia.</a:t>
            </a:r>
          </a:p>
          <a:p>
            <a:pPr algn="just" rtl="0"/>
            <a:r>
              <a:rPr lang="en-US" sz="3600" dirty="0"/>
              <a:t> </a:t>
            </a:r>
          </a:p>
          <a:p>
            <a:pPr algn="just" rtl="0"/>
            <a:endParaRPr lang="en-US" sz="3600" dirty="0"/>
          </a:p>
        </p:txBody>
      </p:sp>
    </p:spTree>
    <p:extLst>
      <p:ext uri="{BB962C8B-B14F-4D97-AF65-F5344CB8AC3E}">
        <p14:creationId xmlns:p14="http://schemas.microsoft.com/office/powerpoint/2010/main" val="28712815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496" y="836712"/>
            <a:ext cx="9001000" cy="4525963"/>
          </a:xfrm>
        </p:spPr>
        <p:txBody>
          <a:bodyPr>
            <a:noAutofit/>
          </a:bodyPr>
          <a:lstStyle/>
          <a:p>
            <a:pPr marL="0" indent="0" algn="just" rtl="0">
              <a:buNone/>
            </a:pPr>
            <a:r>
              <a:rPr lang="en-US" sz="3600" b="1" dirty="0" smtClean="0">
                <a:solidFill>
                  <a:schemeClr val="accent6">
                    <a:lumMod val="75000"/>
                  </a:schemeClr>
                </a:solidFill>
              </a:rPr>
              <a:t>C. </a:t>
            </a:r>
            <a:r>
              <a:rPr lang="en-US" sz="3600" b="1" dirty="0">
                <a:solidFill>
                  <a:schemeClr val="accent6">
                    <a:lumMod val="75000"/>
                  </a:schemeClr>
                </a:solidFill>
              </a:rPr>
              <a:t>Diarrhea</a:t>
            </a:r>
            <a:endParaRPr lang="en-US" sz="3600" dirty="0">
              <a:solidFill>
                <a:schemeClr val="accent6">
                  <a:lumMod val="75000"/>
                </a:schemeClr>
              </a:solidFill>
            </a:endParaRPr>
          </a:p>
          <a:p>
            <a:pPr marL="0" indent="0" algn="just" rtl="0">
              <a:buNone/>
            </a:pPr>
            <a:r>
              <a:rPr lang="en-US" sz="3600" dirty="0"/>
              <a:t>Diarrhea from almost any cause can be controlled with the opioid analgesics, </a:t>
            </a:r>
            <a:r>
              <a:rPr lang="en-US" sz="3600" dirty="0" smtClean="0"/>
              <a:t>synthetic </a:t>
            </a:r>
            <a:r>
              <a:rPr lang="en-US" sz="3600" dirty="0"/>
              <a:t>surrogates with more selective gastrointestinal effects and few or no CNS effects, </a:t>
            </a:r>
            <a:r>
              <a:rPr lang="en-US" sz="3600" dirty="0" err="1"/>
              <a:t>eg</a:t>
            </a:r>
            <a:r>
              <a:rPr lang="en-US" sz="3600" dirty="0"/>
              <a:t>, </a:t>
            </a:r>
            <a:r>
              <a:rPr lang="en-US" sz="3600" dirty="0" err="1"/>
              <a:t>diphenoxylate</a:t>
            </a:r>
            <a:r>
              <a:rPr lang="en-US" sz="3600" dirty="0"/>
              <a:t> or </a:t>
            </a:r>
            <a:r>
              <a:rPr lang="en-US" sz="3600" dirty="0" err="1"/>
              <a:t>loperamide</a:t>
            </a:r>
            <a:r>
              <a:rPr lang="en-US" sz="3600" dirty="0"/>
              <a:t>, are used</a:t>
            </a:r>
            <a:r>
              <a:rPr lang="en-US" sz="3600" dirty="0" smtClean="0"/>
              <a:t>.</a:t>
            </a:r>
          </a:p>
          <a:p>
            <a:pPr marL="0" indent="0" algn="just" rtl="0">
              <a:buNone/>
            </a:pPr>
            <a:r>
              <a:rPr lang="en-US" sz="3600" b="1" dirty="0"/>
              <a:t> </a:t>
            </a:r>
            <a:endParaRPr lang="en-US" sz="3600" dirty="0"/>
          </a:p>
          <a:p>
            <a:pPr marL="0" indent="0" algn="just" rtl="0">
              <a:buNone/>
            </a:pPr>
            <a:endParaRPr lang="en-US" sz="3600" dirty="0"/>
          </a:p>
        </p:txBody>
      </p:sp>
    </p:spTree>
    <p:extLst>
      <p:ext uri="{BB962C8B-B14F-4D97-AF65-F5344CB8AC3E}">
        <p14:creationId xmlns:p14="http://schemas.microsoft.com/office/powerpoint/2010/main" val="20825356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496" y="1124744"/>
            <a:ext cx="9001000" cy="4525963"/>
          </a:xfrm>
        </p:spPr>
        <p:txBody>
          <a:bodyPr>
            <a:noAutofit/>
          </a:bodyPr>
          <a:lstStyle/>
          <a:p>
            <a:pPr marL="0" indent="0" algn="just" rtl="0">
              <a:buNone/>
            </a:pPr>
            <a:r>
              <a:rPr lang="en-US" sz="3600" b="1" dirty="0" smtClean="0">
                <a:solidFill>
                  <a:schemeClr val="accent6">
                    <a:lumMod val="75000"/>
                  </a:schemeClr>
                </a:solidFill>
              </a:rPr>
              <a:t>D. Applications </a:t>
            </a:r>
            <a:r>
              <a:rPr lang="en-US" sz="3600" b="1" dirty="0">
                <a:solidFill>
                  <a:schemeClr val="accent6">
                    <a:lumMod val="75000"/>
                  </a:schemeClr>
                </a:solidFill>
              </a:rPr>
              <a:t>in Anesthesia</a:t>
            </a:r>
            <a:endParaRPr lang="en-US" sz="3600" dirty="0">
              <a:solidFill>
                <a:schemeClr val="accent6">
                  <a:lumMod val="75000"/>
                </a:schemeClr>
              </a:solidFill>
            </a:endParaRPr>
          </a:p>
          <a:p>
            <a:pPr algn="just" rtl="0"/>
            <a:r>
              <a:rPr lang="en-US" sz="3600" dirty="0"/>
              <a:t>The opioids are frequently used as </a:t>
            </a:r>
            <a:r>
              <a:rPr lang="en-US" sz="3600" dirty="0" err="1"/>
              <a:t>premedicant</a:t>
            </a:r>
            <a:r>
              <a:rPr lang="en-US" sz="3600" dirty="0"/>
              <a:t> drugs before anesthesia and surgery because of their sedative, anxiolytic, and analgesic properties. They are also used </a:t>
            </a:r>
            <a:r>
              <a:rPr lang="en-US" sz="3600" dirty="0" err="1"/>
              <a:t>intraoperatively</a:t>
            </a:r>
            <a:r>
              <a:rPr lang="en-US" sz="3600" dirty="0"/>
              <a:t> both as adjuncts to other anesthetic agents and, in high doses (fentanyl), as a primary component of the anesthetic regimen.</a:t>
            </a:r>
          </a:p>
          <a:p>
            <a:endParaRPr lang="en-US" sz="3600" dirty="0"/>
          </a:p>
        </p:txBody>
      </p:sp>
    </p:spTree>
    <p:extLst>
      <p:ext uri="{BB962C8B-B14F-4D97-AF65-F5344CB8AC3E}">
        <p14:creationId xmlns:p14="http://schemas.microsoft.com/office/powerpoint/2010/main" val="11267221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4800" b="1" dirty="0">
                <a:solidFill>
                  <a:srgbClr val="FF0000"/>
                </a:solidFill>
              </a:rPr>
              <a:t>Adverse effects</a:t>
            </a:r>
            <a:endParaRPr lang="en-US" sz="4800" dirty="0">
              <a:solidFill>
                <a:srgbClr val="FF0000"/>
              </a:solidFill>
            </a:endParaRPr>
          </a:p>
        </p:txBody>
      </p:sp>
      <p:sp>
        <p:nvSpPr>
          <p:cNvPr id="3" name="عنصر نائب للمحتوى 2"/>
          <p:cNvSpPr>
            <a:spLocks noGrp="1"/>
          </p:cNvSpPr>
          <p:nvPr>
            <p:ph idx="1"/>
          </p:nvPr>
        </p:nvSpPr>
        <p:spPr>
          <a:xfrm>
            <a:off x="35496" y="1600200"/>
            <a:ext cx="8928992" cy="4525963"/>
          </a:xfrm>
        </p:spPr>
        <p:txBody>
          <a:bodyPr>
            <a:noAutofit/>
          </a:bodyPr>
          <a:lstStyle/>
          <a:p>
            <a:pPr algn="just" rtl="0"/>
            <a:r>
              <a:rPr lang="en-US" sz="3600" dirty="0" smtClean="0"/>
              <a:t>severe </a:t>
            </a:r>
            <a:r>
              <a:rPr lang="en-US" sz="3600" dirty="0"/>
              <a:t>respiratory depression can occur and may result in </a:t>
            </a:r>
            <a:r>
              <a:rPr lang="en-US" sz="3600" b="1" dirty="0">
                <a:solidFill>
                  <a:srgbClr val="FF0000"/>
                </a:solidFill>
              </a:rPr>
              <a:t>death</a:t>
            </a:r>
            <a:r>
              <a:rPr lang="en-US" sz="3600" dirty="0">
                <a:solidFill>
                  <a:srgbClr val="FF0000"/>
                </a:solidFill>
              </a:rPr>
              <a:t> </a:t>
            </a:r>
            <a:r>
              <a:rPr lang="en-US" sz="3600" dirty="0"/>
              <a:t>from </a:t>
            </a:r>
            <a:r>
              <a:rPr lang="en-US" sz="3600" b="1" dirty="0">
                <a:solidFill>
                  <a:srgbClr val="FF0000"/>
                </a:solidFill>
              </a:rPr>
              <a:t>acute opioid overdose</a:t>
            </a:r>
            <a:r>
              <a:rPr lang="en-US" sz="3600" b="1" dirty="0" smtClean="0">
                <a:solidFill>
                  <a:srgbClr val="FF0000"/>
                </a:solidFill>
              </a:rPr>
              <a:t>.</a:t>
            </a:r>
          </a:p>
          <a:p>
            <a:pPr algn="just" rtl="0"/>
            <a:r>
              <a:rPr lang="en-US" sz="3600" dirty="0" smtClean="0"/>
              <a:t> </a:t>
            </a:r>
            <a:r>
              <a:rPr lang="en-US" sz="3600" dirty="0"/>
              <a:t>Respiratory drive may be suppressed in patients with emphysema or asthma. </a:t>
            </a:r>
            <a:endParaRPr lang="en-US" sz="3600" dirty="0" smtClean="0"/>
          </a:p>
          <a:p>
            <a:pPr algn="just" rtl="0"/>
            <a:r>
              <a:rPr lang="en-US" sz="3600" dirty="0" smtClean="0"/>
              <a:t>Other </a:t>
            </a:r>
            <a:r>
              <a:rPr lang="en-US" sz="3600" dirty="0"/>
              <a:t>adverse effects  include nausea, vomiting, and constipation. In addition, tolerance and dependence occur with prolonged use.</a:t>
            </a:r>
          </a:p>
          <a:p>
            <a:pPr algn="just" rtl="0"/>
            <a:endParaRPr lang="en-US" sz="3600" dirty="0"/>
          </a:p>
        </p:txBody>
      </p:sp>
    </p:spTree>
    <p:extLst>
      <p:ext uri="{BB962C8B-B14F-4D97-AF65-F5344CB8AC3E}">
        <p14:creationId xmlns:p14="http://schemas.microsoft.com/office/powerpoint/2010/main" val="14332326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629816"/>
            <a:ext cx="8229600" cy="1143000"/>
          </a:xfrm>
        </p:spPr>
        <p:txBody>
          <a:bodyPr>
            <a:normAutofit fontScale="90000"/>
          </a:bodyPr>
          <a:lstStyle/>
          <a:p>
            <a:r>
              <a:rPr lang="en-US" b="1" dirty="0">
                <a:solidFill>
                  <a:srgbClr val="FF0000"/>
                </a:solidFill>
              </a:rPr>
              <a:t>Tolerance and physical dependence</a:t>
            </a:r>
            <a:r>
              <a:rPr lang="en-US" dirty="0">
                <a:solidFill>
                  <a:srgbClr val="FF0000"/>
                </a:solidFill>
              </a:rPr>
              <a:t/>
            </a:r>
            <a:br>
              <a:rPr lang="en-US" dirty="0">
                <a:solidFill>
                  <a:srgbClr val="FF0000"/>
                </a:solidFill>
              </a:rPr>
            </a:br>
            <a:endParaRPr lang="en-US" dirty="0">
              <a:solidFill>
                <a:srgbClr val="FF0000"/>
              </a:solidFill>
            </a:endParaRPr>
          </a:p>
        </p:txBody>
      </p:sp>
      <p:sp>
        <p:nvSpPr>
          <p:cNvPr id="3" name="عنصر نائب للمحتوى 2"/>
          <p:cNvSpPr>
            <a:spLocks noGrp="1"/>
          </p:cNvSpPr>
          <p:nvPr>
            <p:ph idx="1"/>
          </p:nvPr>
        </p:nvSpPr>
        <p:spPr>
          <a:xfrm>
            <a:off x="-36512" y="1639341"/>
            <a:ext cx="9001000" cy="4525963"/>
          </a:xfrm>
        </p:spPr>
        <p:txBody>
          <a:bodyPr>
            <a:normAutofit/>
          </a:bodyPr>
          <a:lstStyle/>
          <a:p>
            <a:pPr algn="just" rtl="0"/>
            <a:r>
              <a:rPr lang="en-US" sz="3600" dirty="0" smtClean="0"/>
              <a:t>Repeated </a:t>
            </a:r>
            <a:r>
              <a:rPr lang="en-US" sz="3600" dirty="0"/>
              <a:t>use produces tolerance to the respiratory depressant, analgesic, euphoric, </a:t>
            </a:r>
            <a:r>
              <a:rPr lang="en-US" sz="3600" dirty="0" smtClean="0"/>
              <a:t>and sedative </a:t>
            </a:r>
            <a:r>
              <a:rPr lang="en-US" sz="3600" dirty="0"/>
              <a:t>effects of </a:t>
            </a:r>
            <a:r>
              <a:rPr lang="en-US" sz="3600" i="1" dirty="0"/>
              <a:t>morphine</a:t>
            </a:r>
            <a:r>
              <a:rPr lang="en-US" sz="3600" dirty="0" smtClean="0"/>
              <a:t>.</a:t>
            </a:r>
          </a:p>
          <a:p>
            <a:pPr algn="just" rtl="0"/>
            <a:r>
              <a:rPr lang="en-US" sz="3600" dirty="0" smtClean="0"/>
              <a:t> </a:t>
            </a:r>
            <a:r>
              <a:rPr lang="en-US" sz="3600" dirty="0"/>
              <a:t>tolerance </a:t>
            </a:r>
            <a:r>
              <a:rPr lang="en-US" sz="3600" dirty="0" smtClean="0"/>
              <a:t>does </a:t>
            </a:r>
            <a:r>
              <a:rPr lang="en-US" sz="3600" dirty="0"/>
              <a:t>not develop to the pupil-constricting and constipating effects of the drug. </a:t>
            </a:r>
            <a:endParaRPr lang="en-US" sz="3600" dirty="0" smtClean="0"/>
          </a:p>
        </p:txBody>
      </p:sp>
    </p:spTree>
    <p:extLst>
      <p:ext uri="{BB962C8B-B14F-4D97-AF65-F5344CB8AC3E}">
        <p14:creationId xmlns:p14="http://schemas.microsoft.com/office/powerpoint/2010/main" val="30086289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476672"/>
            <a:ext cx="8856984" cy="4525963"/>
          </a:xfrm>
        </p:spPr>
        <p:txBody>
          <a:bodyPr>
            <a:noAutofit/>
          </a:bodyPr>
          <a:lstStyle/>
          <a:p>
            <a:pPr algn="just" rtl="0"/>
            <a:r>
              <a:rPr lang="en-US" sz="3600" dirty="0"/>
              <a:t>Physical and psychological dependence can occur with </a:t>
            </a:r>
            <a:r>
              <a:rPr lang="en-US" sz="3600" i="1" dirty="0"/>
              <a:t>morphine </a:t>
            </a:r>
            <a:r>
              <a:rPr lang="en-US" sz="3600" dirty="0"/>
              <a:t>and with some of the other agonists.</a:t>
            </a:r>
          </a:p>
          <a:p>
            <a:pPr algn="just" rtl="0"/>
            <a:r>
              <a:rPr lang="en-US" sz="3600" dirty="0"/>
              <a:t>Cross-tolerance is an extremely important characteristic of the opioids, </a:t>
            </a:r>
            <a:r>
              <a:rPr lang="en-US" sz="3600" dirty="0" err="1"/>
              <a:t>ie</a:t>
            </a:r>
            <a:r>
              <a:rPr lang="en-US" sz="3600" dirty="0"/>
              <a:t>, patients tolerant to morphine often show a reduction in analgesic response to other agonist opioids. This is particularly true of those agents with primarily μ -receptor agonist activity. </a:t>
            </a:r>
          </a:p>
          <a:p>
            <a:endParaRPr lang="en-US" sz="3600" dirty="0"/>
          </a:p>
        </p:txBody>
      </p:sp>
    </p:spTree>
    <p:extLst>
      <p:ext uri="{BB962C8B-B14F-4D97-AF65-F5344CB8AC3E}">
        <p14:creationId xmlns:p14="http://schemas.microsoft.com/office/powerpoint/2010/main" val="34085781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9847" y="692696"/>
            <a:ext cx="8928992" cy="4525963"/>
          </a:xfrm>
        </p:spPr>
        <p:txBody>
          <a:bodyPr>
            <a:noAutofit/>
          </a:bodyPr>
          <a:lstStyle/>
          <a:p>
            <a:pPr algn="just" rtl="0"/>
            <a:r>
              <a:rPr lang="en-US" sz="3600" dirty="0" smtClean="0"/>
              <a:t>cross-tolerance also </a:t>
            </a:r>
            <a:r>
              <a:rPr lang="en-US" sz="3600" dirty="0"/>
              <a:t>to their </a:t>
            </a:r>
            <a:r>
              <a:rPr lang="en-US" sz="3600" dirty="0" err="1"/>
              <a:t>euphoriant</a:t>
            </a:r>
            <a:r>
              <a:rPr lang="en-US" sz="3600" dirty="0"/>
              <a:t>, sedative, and respiratory effects</a:t>
            </a:r>
            <a:r>
              <a:rPr lang="en-US" sz="3600" dirty="0" smtClean="0"/>
              <a:t>.</a:t>
            </a:r>
            <a:endParaRPr lang="en-US" sz="3600" dirty="0"/>
          </a:p>
          <a:p>
            <a:pPr algn="just" rtl="0"/>
            <a:r>
              <a:rPr lang="en-US" sz="3600" dirty="0" smtClean="0"/>
              <a:t>Withdrawal </a:t>
            </a:r>
            <a:r>
              <a:rPr lang="en-US" sz="3600" dirty="0"/>
              <a:t>of morphine is associated with marked drug seeking </a:t>
            </a:r>
            <a:r>
              <a:rPr lang="en-US" sz="3600" dirty="0" err="1"/>
              <a:t>behaviour</a:t>
            </a:r>
            <a:r>
              <a:rPr lang="en-US" sz="3600" dirty="0"/>
              <a:t>. The signs and symptoms of withdrawal include rhinorrhea, lacrimation, yawning, chills, gooseflesh (</a:t>
            </a:r>
            <a:r>
              <a:rPr lang="en-US" sz="3600" dirty="0" err="1"/>
              <a:t>piloerection</a:t>
            </a:r>
            <a:r>
              <a:rPr lang="en-US" sz="3600" dirty="0"/>
              <a:t>), hyperventilation, hyperthermia, </a:t>
            </a:r>
            <a:r>
              <a:rPr lang="en-US" sz="3600" dirty="0" err="1"/>
              <a:t>mydriasis</a:t>
            </a:r>
            <a:r>
              <a:rPr lang="en-US" sz="3600" dirty="0"/>
              <a:t>, muscular aches, vomiting, diarrhea, anxiety, and hostility.</a:t>
            </a:r>
          </a:p>
        </p:txBody>
      </p:sp>
    </p:spTree>
    <p:extLst>
      <p:ext uri="{BB962C8B-B14F-4D97-AF65-F5344CB8AC3E}">
        <p14:creationId xmlns:p14="http://schemas.microsoft.com/office/powerpoint/2010/main" val="26785530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7200" y="-16843"/>
            <a:ext cx="9021688" cy="4525963"/>
          </a:xfrm>
        </p:spPr>
        <p:txBody>
          <a:bodyPr>
            <a:noAutofit/>
          </a:bodyPr>
          <a:lstStyle/>
          <a:p>
            <a:pPr marL="0" indent="0" algn="just" rtl="0">
              <a:buNone/>
            </a:pPr>
            <a:endParaRPr lang="en-US" sz="3600" dirty="0"/>
          </a:p>
          <a:p>
            <a:pPr algn="just" rtl="0"/>
            <a:r>
              <a:rPr lang="en-US" sz="3600" dirty="0"/>
              <a:t>The euphoria, indifference to stimuli, and sedation usually caused by the opioid </a:t>
            </a:r>
            <a:r>
              <a:rPr lang="en-US" sz="3600" dirty="0" smtClean="0"/>
              <a:t>analgesics, </a:t>
            </a:r>
            <a:r>
              <a:rPr lang="en-US" sz="3600" dirty="0"/>
              <a:t>tend to promote their compulsive use. </a:t>
            </a:r>
          </a:p>
          <a:p>
            <a:pPr algn="just" rtl="0"/>
            <a:r>
              <a:rPr lang="en-US" sz="3600" dirty="0" smtClean="0"/>
              <a:t> </a:t>
            </a:r>
            <a:r>
              <a:rPr lang="en-US" sz="3600" dirty="0"/>
              <a:t>These factors constitute the primary reasons for opioid abuse liability and are strongly reinforced by the development of physical dependence. </a:t>
            </a:r>
            <a:endParaRPr lang="en-US" sz="3600" dirty="0" smtClean="0"/>
          </a:p>
          <a:p>
            <a:pPr algn="just" rtl="0"/>
            <a:r>
              <a:rPr lang="en-US" sz="3600" dirty="0" smtClean="0"/>
              <a:t>This </a:t>
            </a:r>
            <a:r>
              <a:rPr lang="en-US" sz="3600" dirty="0"/>
              <a:t>disorder has been linked to </a:t>
            </a:r>
            <a:r>
              <a:rPr lang="en-US" sz="3600" dirty="0" err="1"/>
              <a:t>dysregulation</a:t>
            </a:r>
            <a:r>
              <a:rPr lang="en-US" sz="3600" dirty="0"/>
              <a:t> of brain regions mediating reward and stress. </a:t>
            </a:r>
            <a:r>
              <a:rPr lang="en-US" sz="3600" i="1" dirty="0"/>
              <a:t> </a:t>
            </a:r>
            <a:endParaRPr lang="en-US" sz="3600" i="1" dirty="0" smtClean="0"/>
          </a:p>
          <a:p>
            <a:pPr marL="0" indent="0" algn="just" rtl="0">
              <a:buNone/>
            </a:pPr>
            <a:endParaRPr lang="en-US" sz="3600" dirty="0"/>
          </a:p>
          <a:p>
            <a:pPr algn="just"/>
            <a:endParaRPr lang="en-US" sz="3600" dirty="0"/>
          </a:p>
        </p:txBody>
      </p:sp>
    </p:spTree>
    <p:extLst>
      <p:ext uri="{BB962C8B-B14F-4D97-AF65-F5344CB8AC3E}">
        <p14:creationId xmlns:p14="http://schemas.microsoft.com/office/powerpoint/2010/main" val="244495540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7200" y="44624"/>
            <a:ext cx="9021688" cy="4525963"/>
          </a:xfrm>
        </p:spPr>
        <p:txBody>
          <a:bodyPr>
            <a:noAutofit/>
          </a:bodyPr>
          <a:lstStyle/>
          <a:p>
            <a:pPr marL="0" indent="0" algn="just" rtl="0">
              <a:buNone/>
            </a:pPr>
            <a:r>
              <a:rPr lang="en-US" sz="3600" b="1" dirty="0" smtClean="0"/>
              <a:t>      </a:t>
            </a:r>
            <a:r>
              <a:rPr lang="en-US" sz="4000" b="1" dirty="0" smtClean="0">
                <a:solidFill>
                  <a:srgbClr val="FF0000"/>
                </a:solidFill>
              </a:rPr>
              <a:t>Fentanyl</a:t>
            </a:r>
            <a:endParaRPr lang="en-US" sz="3600" dirty="0">
              <a:solidFill>
                <a:srgbClr val="FF0000"/>
              </a:solidFill>
            </a:endParaRPr>
          </a:p>
          <a:p>
            <a:pPr algn="just" rtl="0"/>
            <a:r>
              <a:rPr lang="en-US" sz="3600" dirty="0" smtClean="0"/>
              <a:t>  </a:t>
            </a:r>
            <a:r>
              <a:rPr lang="en-US" sz="3600" dirty="0"/>
              <a:t>has 100-fold the analgesic potency of </a:t>
            </a:r>
            <a:r>
              <a:rPr lang="en-US" sz="3600" i="1" dirty="0"/>
              <a:t>morphine </a:t>
            </a:r>
            <a:r>
              <a:rPr lang="en-US" sz="3600" dirty="0"/>
              <a:t>and is used for anesthesia. </a:t>
            </a:r>
            <a:endParaRPr lang="en-US" sz="3600" dirty="0" smtClean="0"/>
          </a:p>
          <a:p>
            <a:pPr algn="just" rtl="0"/>
            <a:r>
              <a:rPr lang="en-US" sz="3600" dirty="0" err="1" smtClean="0"/>
              <a:t>itis</a:t>
            </a:r>
            <a:r>
              <a:rPr lang="en-US" sz="3600" dirty="0" smtClean="0"/>
              <a:t> </a:t>
            </a:r>
            <a:r>
              <a:rPr lang="en-US" sz="3600" dirty="0"/>
              <a:t>highly lipophilic </a:t>
            </a:r>
            <a:r>
              <a:rPr lang="en-US" sz="3600" dirty="0" smtClean="0"/>
              <a:t>has </a:t>
            </a:r>
            <a:r>
              <a:rPr lang="en-US" sz="3600" dirty="0"/>
              <a:t>a rapid onset and short duration of action (15 to 30 minutes</a:t>
            </a:r>
            <a:r>
              <a:rPr lang="en-US" sz="3600" dirty="0" smtClean="0"/>
              <a:t>).</a:t>
            </a:r>
          </a:p>
          <a:p>
            <a:pPr algn="just" rtl="0"/>
            <a:r>
              <a:rPr lang="en-US" sz="3600" dirty="0" smtClean="0"/>
              <a:t> </a:t>
            </a:r>
            <a:r>
              <a:rPr lang="en-US" sz="3600" dirty="0"/>
              <a:t>It is usually administered IV, </a:t>
            </a:r>
            <a:r>
              <a:rPr lang="en-US" sz="3600" dirty="0" err="1"/>
              <a:t>epidurally</a:t>
            </a:r>
            <a:r>
              <a:rPr lang="en-US" sz="3600" dirty="0"/>
              <a:t>, or </a:t>
            </a:r>
            <a:r>
              <a:rPr lang="en-US" sz="3600" dirty="0" err="1"/>
              <a:t>intrathecally</a:t>
            </a:r>
            <a:r>
              <a:rPr lang="en-US" sz="3600" dirty="0"/>
              <a:t>. </a:t>
            </a:r>
            <a:endParaRPr lang="en-US" sz="3600" dirty="0" smtClean="0"/>
          </a:p>
          <a:p>
            <a:pPr algn="just" rtl="0"/>
            <a:r>
              <a:rPr lang="en-US" sz="3600" i="1" dirty="0" smtClean="0"/>
              <a:t>Fentanyl </a:t>
            </a:r>
            <a:r>
              <a:rPr lang="en-US" sz="3600" dirty="0"/>
              <a:t>is combined with local anesthetics to provide epidural analgesia for labor and postoperative pain. </a:t>
            </a:r>
            <a:endParaRPr lang="en-US" sz="3600" dirty="0" smtClean="0"/>
          </a:p>
          <a:p>
            <a:pPr algn="just" rtl="0"/>
            <a:r>
              <a:rPr lang="en-US" sz="3600" dirty="0" smtClean="0"/>
              <a:t> </a:t>
            </a:r>
            <a:r>
              <a:rPr lang="en-US" sz="3600" dirty="0"/>
              <a:t>in anesthesia </a:t>
            </a:r>
            <a:r>
              <a:rPr lang="en-US" sz="3600" dirty="0" smtClean="0"/>
              <a:t>as </a:t>
            </a:r>
            <a:r>
              <a:rPr lang="en-US" sz="3600" dirty="0"/>
              <a:t>analgesic and </a:t>
            </a:r>
            <a:r>
              <a:rPr lang="en-US" sz="3600" dirty="0" smtClean="0"/>
              <a:t>sedative. </a:t>
            </a:r>
          </a:p>
          <a:p>
            <a:pPr marL="0" indent="0" algn="just" rtl="0">
              <a:buNone/>
            </a:pPr>
            <a:endParaRPr lang="en-US" sz="3600" dirty="0"/>
          </a:p>
        </p:txBody>
      </p:sp>
    </p:spTree>
    <p:extLst>
      <p:ext uri="{BB962C8B-B14F-4D97-AF65-F5344CB8AC3E}">
        <p14:creationId xmlns:p14="http://schemas.microsoft.com/office/powerpoint/2010/main" val="8308959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199181"/>
            <a:ext cx="9036496" cy="4525963"/>
          </a:xfrm>
        </p:spPr>
        <p:txBody>
          <a:bodyPr>
            <a:noAutofit/>
          </a:bodyPr>
          <a:lstStyle/>
          <a:p>
            <a:pPr marL="0" indent="0" algn="just" rtl="0">
              <a:buNone/>
            </a:pPr>
            <a:r>
              <a:rPr lang="en-US" sz="3600" b="1" dirty="0" smtClean="0"/>
              <a:t>      </a:t>
            </a:r>
            <a:r>
              <a:rPr lang="en-US" sz="3600" b="1" dirty="0" smtClean="0">
                <a:solidFill>
                  <a:srgbClr val="FF0000"/>
                </a:solidFill>
              </a:rPr>
              <a:t>Methadone</a:t>
            </a:r>
            <a:endParaRPr lang="en-US" sz="3600" dirty="0">
              <a:solidFill>
                <a:srgbClr val="FF0000"/>
              </a:solidFill>
            </a:endParaRPr>
          </a:p>
          <a:p>
            <a:pPr algn="just" rtl="0"/>
            <a:r>
              <a:rPr lang="en-US" sz="3600" dirty="0" smtClean="0"/>
              <a:t>has </a:t>
            </a:r>
            <a:r>
              <a:rPr lang="en-US" sz="3600" dirty="0"/>
              <a:t>analgesic, respiratory depressant, emetic, antitussive, and constipating actions similar to </a:t>
            </a:r>
            <a:r>
              <a:rPr lang="en-US" sz="3600" dirty="0" err="1" smtClean="0"/>
              <a:t>morphiner</a:t>
            </a:r>
            <a:r>
              <a:rPr lang="en-US" sz="3600" dirty="0" smtClean="0"/>
              <a:t>.</a:t>
            </a:r>
          </a:p>
          <a:p>
            <a:pPr algn="just" rtl="0"/>
            <a:r>
              <a:rPr lang="en-US" sz="3600" dirty="0" smtClean="0"/>
              <a:t> </a:t>
            </a:r>
            <a:r>
              <a:rPr lang="en-US" sz="3600" i="1" dirty="0"/>
              <a:t>Methadone</a:t>
            </a:r>
            <a:r>
              <a:rPr lang="en-US" sz="3600" dirty="0"/>
              <a:t> induces less euphoria and has a longer duration of action. </a:t>
            </a:r>
            <a:r>
              <a:rPr lang="en-US" sz="3600" i="1" dirty="0"/>
              <a:t>Methadone </a:t>
            </a:r>
            <a:r>
              <a:rPr lang="en-US" sz="3600" dirty="0"/>
              <a:t>is very lipophilic, leading to accumulation in the fat tissues. In single doses it is only slightly more potent than morphine and has comparable duration of action (4–6 hours on </a:t>
            </a:r>
            <a:r>
              <a:rPr lang="en-US" sz="3600" dirty="0" err="1"/>
              <a:t>i.m</a:t>
            </a:r>
            <a:r>
              <a:rPr lang="en-US" sz="3600" dirty="0"/>
              <a:t>. injection</a:t>
            </a:r>
            <a:r>
              <a:rPr lang="en-US" sz="3600" dirty="0" smtClean="0"/>
              <a:t>).</a:t>
            </a:r>
          </a:p>
          <a:p>
            <a:pPr algn="just" rtl="0"/>
            <a:r>
              <a:rPr lang="en-US" sz="3600" dirty="0" smtClean="0"/>
              <a:t> </a:t>
            </a:r>
            <a:endParaRPr lang="en-US" sz="3600" dirty="0"/>
          </a:p>
        </p:txBody>
      </p:sp>
    </p:spTree>
    <p:extLst>
      <p:ext uri="{BB962C8B-B14F-4D97-AF65-F5344CB8AC3E}">
        <p14:creationId xmlns:p14="http://schemas.microsoft.com/office/powerpoint/2010/main" val="23247187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836712"/>
            <a:ext cx="8892480" cy="4525963"/>
          </a:xfrm>
        </p:spPr>
        <p:txBody>
          <a:bodyPr>
            <a:noAutofit/>
          </a:bodyPr>
          <a:lstStyle/>
          <a:p>
            <a:pPr algn="just" rtl="0"/>
            <a:r>
              <a:rPr lang="en-US" sz="3600" b="1" dirty="0">
                <a:solidFill>
                  <a:srgbClr val="7030A0"/>
                </a:solidFill>
              </a:rPr>
              <a:t>Neuropathic</a:t>
            </a:r>
            <a:r>
              <a:rPr lang="en-US" sz="3600" dirty="0"/>
              <a:t> pain can be treated with opioids, but responds best to anticonvulsants, tricyclic antidepressants, or serotonin/ norepinephrine reuptake inhibitors. </a:t>
            </a:r>
          </a:p>
          <a:p>
            <a:pPr algn="just" rtl="0"/>
            <a:r>
              <a:rPr lang="en-US" sz="3600" b="1" dirty="0">
                <a:solidFill>
                  <a:schemeClr val="accent6">
                    <a:lumMod val="75000"/>
                  </a:schemeClr>
                </a:solidFill>
              </a:rPr>
              <a:t>severe or chronic malignant or nonmalignant pain</a:t>
            </a:r>
            <a:r>
              <a:rPr lang="en-US" sz="3600" dirty="0"/>
              <a:t>, opioids are considered part of the treatment plan in </a:t>
            </a:r>
            <a:r>
              <a:rPr lang="en-US" sz="3600" dirty="0" smtClean="0"/>
              <a:t>selected patients</a:t>
            </a:r>
            <a:r>
              <a:rPr lang="en-US" sz="3600" b="1" dirty="0"/>
              <a:t>.</a:t>
            </a:r>
            <a:endParaRPr lang="en-US" sz="3600" dirty="0"/>
          </a:p>
          <a:p>
            <a:endParaRPr lang="en-US" sz="3600" dirty="0"/>
          </a:p>
        </p:txBody>
      </p:sp>
    </p:spTree>
    <p:extLst>
      <p:ext uri="{BB962C8B-B14F-4D97-AF65-F5344CB8AC3E}">
        <p14:creationId xmlns:p14="http://schemas.microsoft.com/office/powerpoint/2010/main" val="6494212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6512" y="764704"/>
            <a:ext cx="9073008" cy="4525963"/>
          </a:xfrm>
        </p:spPr>
        <p:txBody>
          <a:bodyPr>
            <a:noAutofit/>
          </a:bodyPr>
          <a:lstStyle/>
          <a:p>
            <a:pPr algn="just" rtl="0"/>
            <a:r>
              <a:rPr lang="en-US" sz="3600" dirty="0"/>
              <a:t>it cumulates in tissues on repeated administration—duration of action is  lengthened due to gradual release from these sites; plasma t½ on chronic use is 24–36 hours. </a:t>
            </a:r>
          </a:p>
          <a:p>
            <a:pPr algn="just" rtl="0"/>
            <a:r>
              <a:rPr lang="en-US" sz="3600" dirty="0"/>
              <a:t>Methadone is widely used in the treatment of opioid abuse. Tolerance and physical dependence develop more slowly with methadone than with morphine. </a:t>
            </a:r>
          </a:p>
          <a:p>
            <a:pPr algn="just" rtl="0"/>
            <a:r>
              <a:rPr lang="en-US" sz="3600" dirty="0"/>
              <a:t>The withdrawal signs and symptoms </a:t>
            </a:r>
            <a:r>
              <a:rPr lang="en-US" sz="3600" dirty="0" smtClean="0"/>
              <a:t>after </a:t>
            </a:r>
            <a:r>
              <a:rPr lang="en-US" sz="3600" dirty="0"/>
              <a:t>abrupt </a:t>
            </a:r>
            <a:r>
              <a:rPr lang="en-US" sz="3600" dirty="0" err="1" smtClean="0"/>
              <a:t>discontinuan</a:t>
            </a:r>
            <a:r>
              <a:rPr lang="en-US" sz="3600" dirty="0" smtClean="0"/>
              <a:t> </a:t>
            </a:r>
            <a:r>
              <a:rPr lang="en-US" sz="3600" dirty="0"/>
              <a:t>are milder, although more prolonged, than those of morphine.</a:t>
            </a:r>
          </a:p>
          <a:p>
            <a:endParaRPr lang="en-US" sz="3600" dirty="0"/>
          </a:p>
        </p:txBody>
      </p:sp>
    </p:spTree>
    <p:extLst>
      <p:ext uri="{BB962C8B-B14F-4D97-AF65-F5344CB8AC3E}">
        <p14:creationId xmlns:p14="http://schemas.microsoft.com/office/powerpoint/2010/main" val="279718278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6512" y="620688"/>
            <a:ext cx="9001000" cy="4525963"/>
          </a:xfrm>
        </p:spPr>
        <p:txBody>
          <a:bodyPr>
            <a:noAutofit/>
          </a:bodyPr>
          <a:lstStyle/>
          <a:p>
            <a:pPr algn="just" rtl="0"/>
            <a:r>
              <a:rPr lang="en-US" sz="3600" b="1" dirty="0" err="1"/>
              <a:t>Meperidine</a:t>
            </a:r>
            <a:endParaRPr lang="en-US" sz="3600" dirty="0"/>
          </a:p>
          <a:p>
            <a:pPr algn="just" rtl="0"/>
            <a:r>
              <a:rPr lang="en-US" sz="3600" dirty="0" smtClean="0"/>
              <a:t> </a:t>
            </a:r>
            <a:r>
              <a:rPr lang="en-US" sz="3600" dirty="0"/>
              <a:t>lower-potency synthetic </a:t>
            </a:r>
            <a:r>
              <a:rPr lang="en-US" sz="3600" dirty="0" smtClean="0"/>
              <a:t>opioid. </a:t>
            </a:r>
            <a:r>
              <a:rPr lang="en-US" sz="3600" dirty="0"/>
              <a:t>It is used for acute pain </a:t>
            </a:r>
            <a:r>
              <a:rPr lang="en-US" sz="3600" dirty="0" smtClean="0"/>
              <a:t>. </a:t>
            </a:r>
          </a:p>
          <a:p>
            <a:pPr algn="just" rtl="0"/>
            <a:r>
              <a:rPr lang="en-US" sz="3600" i="1" dirty="0" err="1" smtClean="0"/>
              <a:t>Meperidine</a:t>
            </a:r>
            <a:r>
              <a:rPr lang="en-US" sz="3600" dirty="0" smtClean="0"/>
              <a:t> </a:t>
            </a:r>
            <a:r>
              <a:rPr lang="en-US" sz="3600" dirty="0"/>
              <a:t>is very lipophilic and has anticholinergic effects, resulting in an increased incidence of delirium as compared to other opioids. </a:t>
            </a:r>
            <a:endParaRPr lang="en-US" sz="3600" dirty="0" smtClean="0"/>
          </a:p>
          <a:p>
            <a:pPr algn="just" rtl="0"/>
            <a:r>
              <a:rPr lang="en-US" sz="3600" dirty="0" smtClean="0"/>
              <a:t>The </a:t>
            </a:r>
            <a:r>
              <a:rPr lang="en-US" sz="3600" dirty="0"/>
              <a:t>duration of action is slightly shorter than that of </a:t>
            </a:r>
            <a:r>
              <a:rPr lang="en-US" sz="3600" i="1" dirty="0"/>
              <a:t>morphine </a:t>
            </a:r>
            <a:r>
              <a:rPr lang="en-US" sz="3600" dirty="0"/>
              <a:t>and other opioids. </a:t>
            </a:r>
          </a:p>
        </p:txBody>
      </p:sp>
    </p:spTree>
    <p:extLst>
      <p:ext uri="{BB962C8B-B14F-4D97-AF65-F5344CB8AC3E}">
        <p14:creationId xmlns:p14="http://schemas.microsoft.com/office/powerpoint/2010/main" val="376194016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6512" y="415205"/>
            <a:ext cx="9001000" cy="4525963"/>
          </a:xfrm>
        </p:spPr>
        <p:txBody>
          <a:bodyPr>
            <a:noAutofit/>
          </a:bodyPr>
          <a:lstStyle/>
          <a:p>
            <a:pPr algn="just" rtl="0"/>
            <a:r>
              <a:rPr lang="en-US" sz="3600" dirty="0"/>
              <a:t>Due to the short duration of action and the potential for toxicity, </a:t>
            </a:r>
            <a:r>
              <a:rPr lang="en-US" sz="3600" i="1" dirty="0" err="1"/>
              <a:t>meperidine</a:t>
            </a:r>
            <a:r>
              <a:rPr lang="en-US" sz="3600" i="1" dirty="0"/>
              <a:t> </a:t>
            </a:r>
            <a:r>
              <a:rPr lang="en-US" sz="3600" dirty="0"/>
              <a:t>should only be used for short-term (≤48 hours) management of pain.</a:t>
            </a:r>
          </a:p>
          <a:p>
            <a:pPr algn="just" rtl="0"/>
            <a:r>
              <a:rPr lang="en-US" sz="3600" dirty="0"/>
              <a:t> </a:t>
            </a:r>
            <a:r>
              <a:rPr lang="en-US" sz="3600" i="1" dirty="0" err="1"/>
              <a:t>Meperidine</a:t>
            </a:r>
            <a:r>
              <a:rPr lang="en-US" sz="3600" i="1" dirty="0"/>
              <a:t> </a:t>
            </a:r>
            <a:r>
              <a:rPr lang="en-US" sz="3600" dirty="0"/>
              <a:t>should not be used in elderly patients or those with renal insufficiency, hepatic insufficiency, preexisting respiratory compromise, or concomitant or recent administration of MAOIs. </a:t>
            </a:r>
          </a:p>
          <a:p>
            <a:endParaRPr lang="en-US" sz="3600" dirty="0"/>
          </a:p>
        </p:txBody>
      </p:sp>
    </p:spTree>
    <p:extLst>
      <p:ext uri="{BB962C8B-B14F-4D97-AF65-F5344CB8AC3E}">
        <p14:creationId xmlns:p14="http://schemas.microsoft.com/office/powerpoint/2010/main" val="209720599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332656"/>
            <a:ext cx="8928992" cy="4525963"/>
          </a:xfrm>
        </p:spPr>
        <p:txBody>
          <a:bodyPr>
            <a:noAutofit/>
          </a:bodyPr>
          <a:lstStyle/>
          <a:p>
            <a:pPr marL="0" indent="0" algn="just" rtl="0">
              <a:buNone/>
            </a:pPr>
            <a:r>
              <a:rPr lang="en-US" sz="4000" b="1" dirty="0" smtClean="0"/>
              <a:t>     Codeine</a:t>
            </a:r>
            <a:endParaRPr lang="en-US" sz="4000" dirty="0"/>
          </a:p>
          <a:p>
            <a:pPr algn="just" rtl="0"/>
            <a:r>
              <a:rPr lang="en-US" sz="3600" dirty="0" smtClean="0"/>
              <a:t>  </a:t>
            </a:r>
            <a:r>
              <a:rPr lang="en-US" sz="3600" dirty="0"/>
              <a:t>weak </a:t>
            </a:r>
            <a:r>
              <a:rPr lang="en-US" sz="3600" dirty="0" smtClean="0"/>
              <a:t>analgesic, </a:t>
            </a:r>
            <a:r>
              <a:rPr lang="en-US" sz="3600" dirty="0"/>
              <a:t>used only for mild to moderate pain. </a:t>
            </a:r>
            <a:endParaRPr lang="en-US" sz="3600" dirty="0" smtClean="0"/>
          </a:p>
          <a:p>
            <a:pPr algn="just" rtl="0"/>
            <a:r>
              <a:rPr lang="en-US" sz="3600" dirty="0" smtClean="0"/>
              <a:t>The </a:t>
            </a:r>
            <a:r>
              <a:rPr lang="en-US" sz="3600" dirty="0"/>
              <a:t>analgesic actions of </a:t>
            </a:r>
            <a:r>
              <a:rPr lang="en-US" sz="3600" i="1" dirty="0"/>
              <a:t>codeine </a:t>
            </a:r>
            <a:r>
              <a:rPr lang="en-US" sz="3600" dirty="0"/>
              <a:t>are derived from its conversion to </a:t>
            </a:r>
            <a:r>
              <a:rPr lang="en-US" sz="3600" i="1" dirty="0"/>
              <a:t>morphine </a:t>
            </a:r>
            <a:r>
              <a:rPr lang="en-US" sz="3600" dirty="0"/>
              <a:t>by the CYP450 enzyme system. </a:t>
            </a:r>
            <a:endParaRPr lang="en-US" sz="3600" dirty="0" smtClean="0"/>
          </a:p>
          <a:p>
            <a:pPr algn="just" rtl="0"/>
            <a:r>
              <a:rPr lang="en-US" sz="3600" i="1" dirty="0" smtClean="0"/>
              <a:t>Codeine </a:t>
            </a:r>
            <a:r>
              <a:rPr lang="en-US" sz="3600" dirty="0"/>
              <a:t>is commonly used in combination with </a:t>
            </a:r>
            <a:r>
              <a:rPr lang="en-US" sz="3600" i="1" dirty="0"/>
              <a:t>acetaminophen </a:t>
            </a:r>
            <a:r>
              <a:rPr lang="en-US" sz="3600" dirty="0"/>
              <a:t>for management of pain. </a:t>
            </a:r>
            <a:endParaRPr lang="en-US" sz="3600" dirty="0" smtClean="0"/>
          </a:p>
          <a:p>
            <a:pPr algn="just" rtl="0"/>
            <a:endParaRPr lang="en-US" sz="3600" dirty="0"/>
          </a:p>
        </p:txBody>
      </p:sp>
    </p:spTree>
    <p:extLst>
      <p:ext uri="{BB962C8B-B14F-4D97-AF65-F5344CB8AC3E}">
        <p14:creationId xmlns:p14="http://schemas.microsoft.com/office/powerpoint/2010/main" val="425422681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620688"/>
            <a:ext cx="8784976" cy="4525963"/>
          </a:xfrm>
        </p:spPr>
        <p:txBody>
          <a:bodyPr>
            <a:normAutofit lnSpcReduction="10000"/>
          </a:bodyPr>
          <a:lstStyle/>
          <a:p>
            <a:pPr algn="just" rtl="0"/>
            <a:r>
              <a:rPr lang="en-US" sz="3600" i="1" dirty="0"/>
              <a:t>Codeine </a:t>
            </a:r>
            <a:r>
              <a:rPr lang="en-US" sz="3600" dirty="0"/>
              <a:t>exhibits good antitussive activity at doses that do not cause analgesia. </a:t>
            </a:r>
          </a:p>
          <a:p>
            <a:pPr algn="just" rtl="0"/>
            <a:r>
              <a:rPr lang="en-US" sz="3600" dirty="0" smtClean="0"/>
              <a:t> </a:t>
            </a:r>
            <a:r>
              <a:rPr lang="en-US" sz="3600" dirty="0"/>
              <a:t>In most cough preparations, </a:t>
            </a:r>
            <a:r>
              <a:rPr lang="en-US" sz="3600" i="1" dirty="0"/>
              <a:t>codeine </a:t>
            </a:r>
            <a:r>
              <a:rPr lang="en-US" sz="3600" dirty="0"/>
              <a:t>has been replaced by drugs such as </a:t>
            </a:r>
            <a:r>
              <a:rPr lang="en-US" sz="3600" i="1" dirty="0"/>
              <a:t>dextromethorphan</a:t>
            </a:r>
            <a:r>
              <a:rPr lang="en-US" sz="3600" dirty="0"/>
              <a:t>, a synthetic cough depressant that has relatively no analgesic action and a relatively low potential for abuse in usual antitussive doses</a:t>
            </a:r>
            <a:r>
              <a:rPr lang="en-US" sz="3600" dirty="0" smtClean="0"/>
              <a:t>.</a:t>
            </a:r>
            <a:endParaRPr lang="en-US" sz="3600" dirty="0"/>
          </a:p>
          <a:p>
            <a:pPr algn="just" rtl="0"/>
            <a:endParaRPr lang="en-US" sz="3600" dirty="0"/>
          </a:p>
        </p:txBody>
      </p:sp>
    </p:spTree>
    <p:extLst>
      <p:ext uri="{BB962C8B-B14F-4D97-AF65-F5344CB8AC3E}">
        <p14:creationId xmlns:p14="http://schemas.microsoft.com/office/powerpoint/2010/main" val="81188080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b="1" dirty="0">
                <a:solidFill>
                  <a:srgbClr val="FF0000"/>
                </a:solidFill>
              </a:rPr>
              <a:t>Opioid antagonists</a:t>
            </a:r>
            <a:r>
              <a:rPr lang="en-US" dirty="0">
                <a:solidFill>
                  <a:srgbClr val="FF0000"/>
                </a:solidFill>
              </a:rPr>
              <a:t/>
            </a:r>
            <a:br>
              <a:rPr lang="en-US" dirty="0">
                <a:solidFill>
                  <a:srgbClr val="FF0000"/>
                </a:solidFill>
              </a:rPr>
            </a:br>
            <a:endParaRPr lang="en-US" dirty="0">
              <a:solidFill>
                <a:srgbClr val="FF0000"/>
              </a:solidFill>
            </a:endParaRPr>
          </a:p>
        </p:txBody>
      </p:sp>
      <p:sp>
        <p:nvSpPr>
          <p:cNvPr id="3" name="عنصر نائب للمحتوى 2"/>
          <p:cNvSpPr>
            <a:spLocks noGrp="1"/>
          </p:cNvSpPr>
          <p:nvPr>
            <p:ph idx="1"/>
          </p:nvPr>
        </p:nvSpPr>
        <p:spPr>
          <a:xfrm>
            <a:off x="-36512" y="980728"/>
            <a:ext cx="9073008" cy="4525963"/>
          </a:xfrm>
        </p:spPr>
        <p:txBody>
          <a:bodyPr>
            <a:noAutofit/>
          </a:bodyPr>
          <a:lstStyle/>
          <a:p>
            <a:pPr algn="l" rtl="0"/>
            <a:r>
              <a:rPr lang="en-US" sz="3600" dirty="0" smtClean="0"/>
              <a:t>The </a:t>
            </a:r>
            <a:r>
              <a:rPr lang="en-US" sz="3600" dirty="0"/>
              <a:t>opioid antagonists bind with high affinity to opioid receptors, but fail to activate the receptor-mediated response. Administration of opioid antagonists produces no profound effects in normal individuals. in patients dependent on opioids, antagonists rapidly reverse the effect of agonists, such as </a:t>
            </a:r>
            <a:r>
              <a:rPr lang="en-US" sz="3600" i="1" dirty="0"/>
              <a:t>morphine </a:t>
            </a:r>
            <a:r>
              <a:rPr lang="en-US" sz="3600" dirty="0"/>
              <a:t>or any full μ agonist, and precipitate the symptoms of opioid withdrawal. </a:t>
            </a:r>
          </a:p>
          <a:p>
            <a:pPr marL="0" indent="0" algn="l" rtl="0">
              <a:buNone/>
            </a:pPr>
            <a:r>
              <a:rPr lang="en-US" sz="3600" dirty="0"/>
              <a:t> </a:t>
            </a:r>
          </a:p>
          <a:p>
            <a:pPr algn="l" rtl="0"/>
            <a:r>
              <a:rPr lang="en-US" sz="3600" dirty="0"/>
              <a:t> </a:t>
            </a:r>
          </a:p>
          <a:p>
            <a:pPr algn="l" rtl="0"/>
            <a:endParaRPr lang="en-US" sz="3600" dirty="0"/>
          </a:p>
        </p:txBody>
      </p:sp>
    </p:spTree>
    <p:extLst>
      <p:ext uri="{BB962C8B-B14F-4D97-AF65-F5344CB8AC3E}">
        <p14:creationId xmlns:p14="http://schemas.microsoft.com/office/powerpoint/2010/main" val="297916200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55165"/>
            <a:ext cx="8856984" cy="4525963"/>
          </a:xfrm>
        </p:spPr>
        <p:txBody>
          <a:bodyPr>
            <a:noAutofit/>
          </a:bodyPr>
          <a:lstStyle/>
          <a:p>
            <a:pPr algn="just" rtl="0"/>
            <a:r>
              <a:rPr lang="en-US" b="1" dirty="0"/>
              <a:t>A. Naloxone</a:t>
            </a:r>
            <a:endParaRPr lang="en-US" dirty="0"/>
          </a:p>
          <a:p>
            <a:pPr algn="just" rtl="0"/>
            <a:r>
              <a:rPr lang="en-US" i="1" dirty="0"/>
              <a:t>Naloxone</a:t>
            </a:r>
            <a:r>
              <a:rPr lang="en-US" dirty="0"/>
              <a:t> is used to reverse the coma and respiratory depression of opioid overdose. It rapidly displaces all receptor-bound opioid molecules and, therefore, is able to reverse the effect of a </a:t>
            </a:r>
            <a:r>
              <a:rPr lang="en-US" i="1" dirty="0"/>
              <a:t>morphine </a:t>
            </a:r>
            <a:r>
              <a:rPr lang="en-US" dirty="0"/>
              <a:t>overdose. Within 30 seconds of IV injection of </a:t>
            </a:r>
            <a:r>
              <a:rPr lang="en-US" i="1" dirty="0"/>
              <a:t>naloxone</a:t>
            </a:r>
            <a:r>
              <a:rPr lang="en-US" dirty="0"/>
              <a:t>, the respiratory depression and coma characteristic of high doses of </a:t>
            </a:r>
            <a:r>
              <a:rPr lang="en-US" i="1" dirty="0"/>
              <a:t>morphine </a:t>
            </a:r>
            <a:r>
              <a:rPr lang="en-US" dirty="0"/>
              <a:t>are reversed, causing the patient to be revived and alert. </a:t>
            </a:r>
            <a:r>
              <a:rPr lang="en-US" i="1" dirty="0"/>
              <a:t>Naloxone </a:t>
            </a:r>
            <a:r>
              <a:rPr lang="en-US" dirty="0"/>
              <a:t>has a half-life of 30 to 81 minutes; therefore, a patient who has been treated and recovered may lapse back into respiratory depression. </a:t>
            </a:r>
          </a:p>
          <a:p>
            <a:pPr algn="just"/>
            <a:endParaRPr lang="en-US" dirty="0"/>
          </a:p>
        </p:txBody>
      </p:sp>
    </p:spTree>
    <p:extLst>
      <p:ext uri="{BB962C8B-B14F-4D97-AF65-F5344CB8AC3E}">
        <p14:creationId xmlns:p14="http://schemas.microsoft.com/office/powerpoint/2010/main" val="416789107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lnSpcReduction="10000"/>
          </a:bodyPr>
          <a:lstStyle/>
          <a:p>
            <a:pPr algn="just" rtl="0"/>
            <a:r>
              <a:rPr lang="en-US" b="1" dirty="0"/>
              <a:t>B. Naltrexone</a:t>
            </a:r>
            <a:endParaRPr lang="en-US" dirty="0"/>
          </a:p>
          <a:p>
            <a:pPr algn="just" rtl="0"/>
            <a:r>
              <a:rPr lang="en-US" i="1" dirty="0"/>
              <a:t>Naltrexone </a:t>
            </a:r>
            <a:r>
              <a:rPr lang="en-US" dirty="0"/>
              <a:t>has actions similar to those of </a:t>
            </a:r>
            <a:r>
              <a:rPr lang="en-US" i="1" dirty="0"/>
              <a:t>naloxone</a:t>
            </a:r>
            <a:r>
              <a:rPr lang="en-US" dirty="0"/>
              <a:t>. It has a longer duration of action than </a:t>
            </a:r>
            <a:r>
              <a:rPr lang="en-US" i="1" dirty="0"/>
              <a:t>naloxone</a:t>
            </a:r>
            <a:r>
              <a:rPr lang="en-US" dirty="0"/>
              <a:t>, and a single oral dose of </a:t>
            </a:r>
            <a:r>
              <a:rPr lang="en-US" i="1" dirty="0"/>
              <a:t>naltrexone </a:t>
            </a:r>
            <a:r>
              <a:rPr lang="en-US" dirty="0"/>
              <a:t>blocks the effect of injected </a:t>
            </a:r>
            <a:r>
              <a:rPr lang="en-US" i="1" dirty="0"/>
              <a:t>heroin </a:t>
            </a:r>
            <a:r>
              <a:rPr lang="en-US" dirty="0"/>
              <a:t>for up to 24 hours. </a:t>
            </a:r>
            <a:r>
              <a:rPr lang="en-US" i="1" dirty="0"/>
              <a:t>Naltrexone </a:t>
            </a:r>
            <a:r>
              <a:rPr lang="en-US" dirty="0"/>
              <a:t>in combination with </a:t>
            </a:r>
            <a:r>
              <a:rPr lang="en-US" i="1" dirty="0"/>
              <a:t>clonidine </a:t>
            </a:r>
            <a:r>
              <a:rPr lang="en-US" dirty="0"/>
              <a:t>(and, sometimes, with </a:t>
            </a:r>
            <a:r>
              <a:rPr lang="en-US" i="1" dirty="0"/>
              <a:t>buprenorphine</a:t>
            </a:r>
            <a:r>
              <a:rPr lang="en-US" dirty="0"/>
              <a:t>) is used for rapid opioid detoxification</a:t>
            </a:r>
          </a:p>
          <a:p>
            <a:pPr algn="just"/>
            <a:endParaRPr lang="en-US" dirty="0"/>
          </a:p>
        </p:txBody>
      </p:sp>
    </p:spTree>
    <p:extLst>
      <p:ext uri="{BB962C8B-B14F-4D97-AF65-F5344CB8AC3E}">
        <p14:creationId xmlns:p14="http://schemas.microsoft.com/office/powerpoint/2010/main" val="70268384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764704"/>
            <a:ext cx="8439393" cy="55155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139878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97768"/>
            <a:ext cx="8229600" cy="1143000"/>
          </a:xfrm>
        </p:spPr>
        <p:txBody>
          <a:bodyPr>
            <a:noAutofit/>
          </a:bodyPr>
          <a:lstStyle/>
          <a:p>
            <a:r>
              <a:rPr lang="en-US" sz="7200" b="1" dirty="0">
                <a:solidFill>
                  <a:schemeClr val="accent6">
                    <a:lumMod val="75000"/>
                  </a:schemeClr>
                </a:solidFill>
              </a:rPr>
              <a:t>Source</a:t>
            </a:r>
            <a:endParaRPr lang="en-US" sz="7200" dirty="0">
              <a:solidFill>
                <a:schemeClr val="accent6">
                  <a:lumMod val="75000"/>
                </a:schemeClr>
              </a:solidFill>
            </a:endParaRPr>
          </a:p>
        </p:txBody>
      </p:sp>
      <p:sp>
        <p:nvSpPr>
          <p:cNvPr id="3" name="عنصر نائب للمحتوى 2"/>
          <p:cNvSpPr>
            <a:spLocks noGrp="1"/>
          </p:cNvSpPr>
          <p:nvPr>
            <p:ph idx="1"/>
          </p:nvPr>
        </p:nvSpPr>
        <p:spPr>
          <a:xfrm>
            <a:off x="0" y="1340768"/>
            <a:ext cx="8964488" cy="4525963"/>
          </a:xfrm>
        </p:spPr>
        <p:txBody>
          <a:bodyPr>
            <a:noAutofit/>
          </a:bodyPr>
          <a:lstStyle/>
          <a:p>
            <a:pPr algn="l" rtl="0"/>
            <a:r>
              <a:rPr lang="en-US" sz="3600" b="1" dirty="0" smtClean="0">
                <a:solidFill>
                  <a:schemeClr val="accent6">
                    <a:lumMod val="75000"/>
                  </a:schemeClr>
                </a:solidFill>
                <a:latin typeface="Times New Roman" pitchFamily="18" charset="0"/>
                <a:cs typeface="Times New Roman" pitchFamily="18" charset="0"/>
              </a:rPr>
              <a:t>Opium</a:t>
            </a:r>
            <a:r>
              <a:rPr lang="en-US" sz="3600" dirty="0">
                <a:latin typeface="Times New Roman" pitchFamily="18" charset="0"/>
                <a:cs typeface="Times New Roman" pitchFamily="18" charset="0"/>
              </a:rPr>
              <a:t>, the source of morphine, is obtained from the </a:t>
            </a:r>
            <a:r>
              <a:rPr lang="en-US" sz="3600" dirty="0" smtClean="0">
                <a:latin typeface="Times New Roman" pitchFamily="18" charset="0"/>
                <a:cs typeface="Times New Roman" pitchFamily="18" charset="0"/>
              </a:rPr>
              <a:t>poppy, </a:t>
            </a:r>
            <a:r>
              <a:rPr lang="en-US" sz="3600" b="1" i="1" dirty="0" err="1" smtClean="0">
                <a:solidFill>
                  <a:srgbClr val="00B050"/>
                </a:solidFill>
                <a:latin typeface="Times New Roman" pitchFamily="18" charset="0"/>
                <a:cs typeface="Times New Roman" pitchFamily="18" charset="0"/>
              </a:rPr>
              <a:t>Papaver</a:t>
            </a:r>
            <a:r>
              <a:rPr lang="en-US" sz="3600" b="1" i="1" dirty="0" smtClean="0">
                <a:solidFill>
                  <a:srgbClr val="00B050"/>
                </a:solidFill>
                <a:latin typeface="Times New Roman" pitchFamily="18" charset="0"/>
                <a:cs typeface="Times New Roman" pitchFamily="18" charset="0"/>
              </a:rPr>
              <a:t> </a:t>
            </a:r>
            <a:r>
              <a:rPr lang="en-US" sz="3600" b="1" i="1" dirty="0" err="1">
                <a:solidFill>
                  <a:srgbClr val="00B050"/>
                </a:solidFill>
                <a:latin typeface="Times New Roman" pitchFamily="18" charset="0"/>
                <a:cs typeface="Times New Roman" pitchFamily="18" charset="0"/>
              </a:rPr>
              <a:t>somniferum</a:t>
            </a:r>
            <a:r>
              <a:rPr lang="en-US" sz="3600" b="1" i="1" dirty="0">
                <a:solidFill>
                  <a:srgbClr val="00B050"/>
                </a:solidFill>
                <a:latin typeface="Times New Roman" pitchFamily="18" charset="0"/>
                <a:cs typeface="Times New Roman" pitchFamily="18" charset="0"/>
              </a:rPr>
              <a:t> </a:t>
            </a:r>
            <a:r>
              <a:rPr lang="en-US" sz="3600" b="1" dirty="0">
                <a:solidFill>
                  <a:srgbClr val="00B050"/>
                </a:solidFill>
                <a:latin typeface="Times New Roman" pitchFamily="18" charset="0"/>
                <a:cs typeface="Times New Roman" pitchFamily="18" charset="0"/>
              </a:rPr>
              <a:t>and </a:t>
            </a:r>
            <a:r>
              <a:rPr lang="en-US" sz="3600" b="1" i="1" dirty="0">
                <a:solidFill>
                  <a:srgbClr val="00B050"/>
                </a:solidFill>
                <a:latin typeface="Times New Roman" pitchFamily="18" charset="0"/>
                <a:cs typeface="Times New Roman" pitchFamily="18" charset="0"/>
              </a:rPr>
              <a:t>P album </a:t>
            </a:r>
            <a:r>
              <a:rPr lang="en-US" sz="3600" dirty="0">
                <a:latin typeface="Times New Roman" pitchFamily="18" charset="0"/>
                <a:cs typeface="Times New Roman" pitchFamily="18" charset="0"/>
              </a:rPr>
              <a:t>. </a:t>
            </a:r>
            <a:endParaRPr lang="en-US" sz="3600" dirty="0" smtClean="0">
              <a:latin typeface="Times New Roman" pitchFamily="18" charset="0"/>
              <a:cs typeface="Times New Roman" pitchFamily="18" charset="0"/>
            </a:endParaRPr>
          </a:p>
          <a:p>
            <a:pPr algn="l" rtl="0"/>
            <a:r>
              <a:rPr lang="en-US" sz="3600" dirty="0" smtClean="0">
                <a:latin typeface="Times New Roman" pitchFamily="18" charset="0"/>
                <a:cs typeface="Times New Roman" pitchFamily="18" charset="0"/>
              </a:rPr>
              <a:t>After </a:t>
            </a:r>
            <a:r>
              <a:rPr lang="en-US" sz="3600" dirty="0">
                <a:latin typeface="Times New Roman" pitchFamily="18" charset="0"/>
                <a:cs typeface="Times New Roman" pitchFamily="18" charset="0"/>
              </a:rPr>
              <a:t>incision, the poppy </a:t>
            </a:r>
            <a:r>
              <a:rPr lang="en-US" sz="3600" dirty="0" smtClean="0">
                <a:latin typeface="Times New Roman" pitchFamily="18" charset="0"/>
                <a:cs typeface="Times New Roman" pitchFamily="18" charset="0"/>
              </a:rPr>
              <a:t>seed pod </a:t>
            </a:r>
            <a:r>
              <a:rPr lang="en-US" sz="3600" dirty="0">
                <a:latin typeface="Times New Roman" pitchFamily="18" charset="0"/>
                <a:cs typeface="Times New Roman" pitchFamily="18" charset="0"/>
              </a:rPr>
              <a:t>exudes a white substance that turns into a brown gum that </a:t>
            </a:r>
            <a:r>
              <a:rPr lang="en-US" sz="3600" dirty="0" smtClean="0">
                <a:latin typeface="Times New Roman" pitchFamily="18" charset="0"/>
                <a:cs typeface="Times New Roman" pitchFamily="18" charset="0"/>
              </a:rPr>
              <a:t>is crude </a:t>
            </a:r>
            <a:r>
              <a:rPr lang="en-US" sz="3600" dirty="0">
                <a:latin typeface="Times New Roman" pitchFamily="18" charset="0"/>
                <a:cs typeface="Times New Roman" pitchFamily="18" charset="0"/>
              </a:rPr>
              <a:t>opium. </a:t>
            </a:r>
            <a:endParaRPr lang="en-US" sz="3600" dirty="0" smtClean="0">
              <a:latin typeface="Times New Roman" pitchFamily="18" charset="0"/>
              <a:cs typeface="Times New Roman" pitchFamily="18" charset="0"/>
            </a:endParaRPr>
          </a:p>
          <a:p>
            <a:pPr algn="l" rtl="0"/>
            <a:r>
              <a:rPr lang="en-US" sz="3600" dirty="0" smtClean="0">
                <a:latin typeface="Times New Roman" pitchFamily="18" charset="0"/>
                <a:cs typeface="Times New Roman" pitchFamily="18" charset="0"/>
              </a:rPr>
              <a:t>Opium </a:t>
            </a:r>
            <a:r>
              <a:rPr lang="en-US" sz="3600" dirty="0">
                <a:latin typeface="Times New Roman" pitchFamily="18" charset="0"/>
                <a:cs typeface="Times New Roman" pitchFamily="18" charset="0"/>
              </a:rPr>
              <a:t>contains many alkaloids, the principal </a:t>
            </a:r>
            <a:r>
              <a:rPr lang="en-US" sz="3600" dirty="0" smtClean="0">
                <a:latin typeface="Times New Roman" pitchFamily="18" charset="0"/>
                <a:cs typeface="Times New Roman" pitchFamily="18" charset="0"/>
              </a:rPr>
              <a:t>one being </a:t>
            </a:r>
            <a:r>
              <a:rPr lang="en-US" sz="3600" b="1" dirty="0">
                <a:solidFill>
                  <a:schemeClr val="accent6">
                    <a:lumMod val="75000"/>
                  </a:schemeClr>
                </a:solidFill>
                <a:latin typeface="Times New Roman" pitchFamily="18" charset="0"/>
                <a:cs typeface="Times New Roman" pitchFamily="18" charset="0"/>
              </a:rPr>
              <a:t>morphine</a:t>
            </a:r>
            <a:r>
              <a:rPr lang="en-US" sz="3600" dirty="0">
                <a:latin typeface="Times New Roman" pitchFamily="18" charset="0"/>
                <a:cs typeface="Times New Roman" pitchFamily="18" charset="0"/>
              </a:rPr>
              <a:t>, which is present in a concentration of </a:t>
            </a:r>
            <a:r>
              <a:rPr lang="en-US" sz="3600" dirty="0" smtClean="0">
                <a:latin typeface="Times New Roman" pitchFamily="18" charset="0"/>
                <a:cs typeface="Times New Roman" pitchFamily="18" charset="0"/>
              </a:rPr>
              <a:t>about </a:t>
            </a:r>
            <a:r>
              <a:rPr lang="en-US" sz="3600" b="1" dirty="0" smtClean="0">
                <a:solidFill>
                  <a:schemeClr val="accent6">
                    <a:lumMod val="75000"/>
                  </a:schemeClr>
                </a:solidFill>
                <a:latin typeface="Times New Roman" pitchFamily="18" charset="0"/>
                <a:cs typeface="Times New Roman" pitchFamily="18" charset="0"/>
              </a:rPr>
              <a:t>10</a:t>
            </a:r>
            <a:r>
              <a:rPr lang="en-US" sz="3600" b="1" dirty="0">
                <a:solidFill>
                  <a:schemeClr val="accent6">
                    <a:lumMod val="75000"/>
                  </a:schemeClr>
                </a:solidFill>
                <a:latin typeface="Times New Roman" pitchFamily="18" charset="0"/>
                <a:cs typeface="Times New Roman" pitchFamily="18" charset="0"/>
              </a:rPr>
              <a:t>%</a:t>
            </a:r>
            <a:r>
              <a:rPr lang="en-US" sz="3600" dirty="0">
                <a:latin typeface="Times New Roman" pitchFamily="18" charset="0"/>
                <a:cs typeface="Times New Roman" pitchFamily="18" charset="0"/>
              </a:rPr>
              <a:t>.</a:t>
            </a:r>
          </a:p>
        </p:txBody>
      </p:sp>
    </p:spTree>
    <p:extLst>
      <p:ext uri="{BB962C8B-B14F-4D97-AF65-F5344CB8AC3E}">
        <p14:creationId xmlns:p14="http://schemas.microsoft.com/office/powerpoint/2010/main" val="20128977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107504" y="1600200"/>
            <a:ext cx="8856984" cy="4525963"/>
          </a:xfrm>
        </p:spPr>
        <p:txBody>
          <a:bodyPr>
            <a:normAutofit/>
          </a:bodyPr>
          <a:lstStyle/>
          <a:p>
            <a:pPr algn="l" rtl="0"/>
            <a:r>
              <a:rPr lang="en-US" sz="3600" dirty="0" smtClean="0"/>
              <a:t>The term </a:t>
            </a:r>
            <a:r>
              <a:rPr lang="en-US" sz="3600" b="1" dirty="0" smtClean="0">
                <a:solidFill>
                  <a:srgbClr val="FF0000"/>
                </a:solidFill>
              </a:rPr>
              <a:t>opioid</a:t>
            </a:r>
            <a:r>
              <a:rPr lang="en-US" sz="3600" dirty="0" smtClean="0"/>
              <a:t> </a:t>
            </a:r>
            <a:r>
              <a:rPr lang="en-US" sz="3600" dirty="0" err="1" smtClean="0"/>
              <a:t>orginate</a:t>
            </a:r>
            <a:r>
              <a:rPr lang="en-US" sz="3600" dirty="0" smtClean="0"/>
              <a:t> in 1950s combine the ((</a:t>
            </a:r>
            <a:r>
              <a:rPr lang="en-US" sz="3600" b="1" dirty="0" smtClean="0">
                <a:solidFill>
                  <a:srgbClr val="0070C0"/>
                </a:solidFill>
              </a:rPr>
              <a:t>opium</a:t>
            </a:r>
            <a:r>
              <a:rPr lang="en-US" sz="3600" dirty="0" smtClean="0"/>
              <a:t>  + </a:t>
            </a:r>
            <a:r>
              <a:rPr lang="en-US" sz="3600" b="1" dirty="0" err="1" smtClean="0">
                <a:solidFill>
                  <a:srgbClr val="0070C0"/>
                </a:solidFill>
              </a:rPr>
              <a:t>oid</a:t>
            </a:r>
            <a:r>
              <a:rPr lang="en-US" sz="3600" dirty="0" smtClean="0"/>
              <a:t>)) Meaning </a:t>
            </a:r>
            <a:r>
              <a:rPr lang="en-US" sz="3600" b="1" dirty="0" smtClean="0">
                <a:solidFill>
                  <a:srgbClr val="00B050"/>
                </a:solidFill>
              </a:rPr>
              <a:t>(opiate like)</a:t>
            </a:r>
            <a:endParaRPr lang="en-US" sz="3600" b="1" dirty="0">
              <a:solidFill>
                <a:srgbClr val="00B050"/>
              </a:solidFill>
            </a:endParaRPr>
          </a:p>
        </p:txBody>
      </p:sp>
    </p:spTree>
    <p:extLst>
      <p:ext uri="{BB962C8B-B14F-4D97-AF65-F5344CB8AC3E}">
        <p14:creationId xmlns:p14="http://schemas.microsoft.com/office/powerpoint/2010/main" val="9551109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08" y="836712"/>
            <a:ext cx="9021688" cy="4525963"/>
          </a:xfrm>
        </p:spPr>
        <p:txBody>
          <a:bodyPr>
            <a:noAutofit/>
          </a:bodyPr>
          <a:lstStyle/>
          <a:p>
            <a:pPr algn="just" rtl="0"/>
            <a:endParaRPr lang="en-US" sz="3600" dirty="0" smtClean="0"/>
          </a:p>
          <a:p>
            <a:pPr algn="just" rtl="0"/>
            <a:r>
              <a:rPr lang="en-US" sz="3600" b="1" dirty="0">
                <a:solidFill>
                  <a:schemeClr val="accent6">
                    <a:lumMod val="75000"/>
                  </a:schemeClr>
                </a:solidFill>
              </a:rPr>
              <a:t>widespread availability</a:t>
            </a:r>
            <a:r>
              <a:rPr lang="en-US" sz="3600" dirty="0"/>
              <a:t> of opioids has led to abuse of those agents with euphoric properties.</a:t>
            </a:r>
          </a:p>
          <a:p>
            <a:pPr marL="0" indent="0" algn="just" rtl="0">
              <a:buNone/>
            </a:pPr>
            <a:endParaRPr lang="en-US" sz="3600" dirty="0"/>
          </a:p>
          <a:p>
            <a:pPr algn="just" rtl="0"/>
            <a:r>
              <a:rPr lang="en-US" sz="3600" b="1" dirty="0" smtClean="0">
                <a:solidFill>
                  <a:srgbClr val="FF0000"/>
                </a:solidFill>
              </a:rPr>
              <a:t>Antagonists</a:t>
            </a:r>
            <a:r>
              <a:rPr lang="en-US" sz="3600" dirty="0" smtClean="0"/>
              <a:t> </a:t>
            </a:r>
            <a:r>
              <a:rPr lang="en-US" sz="3600" dirty="0"/>
              <a:t>that reverse the actions of opioids are also clinically important for use in </a:t>
            </a:r>
            <a:r>
              <a:rPr lang="en-US" sz="3600" b="1" dirty="0">
                <a:solidFill>
                  <a:srgbClr val="0070C0"/>
                </a:solidFill>
              </a:rPr>
              <a:t>cases of </a:t>
            </a:r>
            <a:r>
              <a:rPr lang="en-US" sz="3600" b="1" dirty="0" smtClean="0">
                <a:solidFill>
                  <a:srgbClr val="0070C0"/>
                </a:solidFill>
              </a:rPr>
              <a:t>overdose.</a:t>
            </a:r>
            <a:endParaRPr lang="en-US" sz="3600" b="1" dirty="0">
              <a:solidFill>
                <a:srgbClr val="0070C0"/>
              </a:solidFill>
            </a:endParaRPr>
          </a:p>
          <a:p>
            <a:pPr algn="just" rtl="0"/>
            <a:endParaRPr lang="en-US" sz="3600" dirty="0"/>
          </a:p>
        </p:txBody>
      </p:sp>
    </p:spTree>
    <p:extLst>
      <p:ext uri="{BB962C8B-B14F-4D97-AF65-F5344CB8AC3E}">
        <p14:creationId xmlns:p14="http://schemas.microsoft.com/office/powerpoint/2010/main" val="38342654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351309"/>
            <a:ext cx="8712968" cy="4525963"/>
          </a:xfrm>
        </p:spPr>
        <p:txBody>
          <a:bodyPr/>
          <a:lstStyle/>
          <a:p>
            <a:pPr marL="514350" lvl="0" indent="-514350" algn="just" rtl="0">
              <a:buFont typeface="+mj-lt"/>
              <a:buAutoNum type="arabicPeriod"/>
            </a:pPr>
            <a:r>
              <a:rPr lang="en-US" b="1" dirty="0">
                <a:solidFill>
                  <a:srgbClr val="FF0000"/>
                </a:solidFill>
              </a:rPr>
              <a:t>Natural: </a:t>
            </a:r>
            <a:r>
              <a:rPr lang="en-US" b="1" dirty="0" smtClean="0"/>
              <a:t>Morphine, Codeine.</a:t>
            </a:r>
          </a:p>
          <a:p>
            <a:pPr marL="0" lvl="0" indent="0" algn="just" rtl="0">
              <a:buNone/>
            </a:pPr>
            <a:endParaRPr lang="en-US" b="1" dirty="0" smtClean="0"/>
          </a:p>
          <a:p>
            <a:pPr marL="514350" lvl="0" indent="-514350" algn="just" rtl="0">
              <a:buFont typeface="+mj-lt"/>
              <a:buAutoNum type="arabicPeriod"/>
            </a:pPr>
            <a:r>
              <a:rPr lang="en-US" b="1" dirty="0" err="1" smtClean="0">
                <a:solidFill>
                  <a:srgbClr val="FF0000"/>
                </a:solidFill>
              </a:rPr>
              <a:t>Symisynthetic</a:t>
            </a:r>
            <a:r>
              <a:rPr lang="en-US" b="1" dirty="0">
                <a:solidFill>
                  <a:srgbClr val="FF0000"/>
                </a:solidFill>
              </a:rPr>
              <a:t>: </a:t>
            </a:r>
            <a:r>
              <a:rPr lang="en-US" b="1" dirty="0" err="1"/>
              <a:t>Hydromorphone</a:t>
            </a:r>
            <a:r>
              <a:rPr lang="en-US" b="1" dirty="0"/>
              <a:t>, Hydrocodone, Oxycodone, </a:t>
            </a:r>
            <a:r>
              <a:rPr lang="en-US" b="1" dirty="0" err="1" smtClean="0"/>
              <a:t>Oxymorphone</a:t>
            </a:r>
            <a:r>
              <a:rPr lang="en-US" b="1" dirty="0" smtClean="0"/>
              <a:t>. </a:t>
            </a:r>
          </a:p>
          <a:p>
            <a:pPr marL="0" lvl="0" indent="0" algn="just" rtl="0">
              <a:buNone/>
            </a:pPr>
            <a:endParaRPr lang="en-US" dirty="0" smtClean="0"/>
          </a:p>
          <a:p>
            <a:pPr marL="514350" lvl="0" indent="-514350" algn="just" rtl="0">
              <a:buFont typeface="+mj-lt"/>
              <a:buAutoNum type="arabicPeriod"/>
            </a:pPr>
            <a:r>
              <a:rPr lang="en-US" b="1" dirty="0" smtClean="0">
                <a:solidFill>
                  <a:srgbClr val="FF0000"/>
                </a:solidFill>
              </a:rPr>
              <a:t>Synthetic</a:t>
            </a:r>
            <a:r>
              <a:rPr lang="en-US" b="1" dirty="0">
                <a:solidFill>
                  <a:srgbClr val="FF0000"/>
                </a:solidFill>
              </a:rPr>
              <a:t>: </a:t>
            </a:r>
            <a:r>
              <a:rPr lang="en-US" b="1" dirty="0"/>
              <a:t>Fentanyl, </a:t>
            </a:r>
            <a:r>
              <a:rPr lang="en-US" b="1" dirty="0" err="1"/>
              <a:t>Meperidine</a:t>
            </a:r>
            <a:r>
              <a:rPr lang="en-US" b="1" dirty="0"/>
              <a:t>, Methadone, </a:t>
            </a:r>
            <a:r>
              <a:rPr lang="en-US" b="1" dirty="0" smtClean="0"/>
              <a:t>Tramadol.</a:t>
            </a:r>
            <a:endParaRPr lang="en-US" dirty="0"/>
          </a:p>
          <a:p>
            <a:pPr algn="just"/>
            <a:endParaRPr lang="en-US" dirty="0"/>
          </a:p>
        </p:txBody>
      </p:sp>
    </p:spTree>
    <p:extLst>
      <p:ext uri="{BB962C8B-B14F-4D97-AF65-F5344CB8AC3E}">
        <p14:creationId xmlns:p14="http://schemas.microsoft.com/office/powerpoint/2010/main" val="18421133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496" y="991269"/>
            <a:ext cx="8928992" cy="4525963"/>
          </a:xfrm>
        </p:spPr>
        <p:txBody>
          <a:bodyPr>
            <a:noAutofit/>
          </a:bodyPr>
          <a:lstStyle/>
          <a:p>
            <a:pPr algn="l" rtl="0">
              <a:buFont typeface="Wingdings" pitchFamily="2" charset="2"/>
              <a:buChar char="v"/>
            </a:pPr>
            <a:r>
              <a:rPr lang="en-US" sz="3600" dirty="0" smtClean="0"/>
              <a:t> </a:t>
            </a:r>
            <a:r>
              <a:rPr lang="en-US" sz="3600" b="1" dirty="0">
                <a:solidFill>
                  <a:schemeClr val="accent6">
                    <a:lumMod val="75000"/>
                  </a:schemeClr>
                </a:solidFill>
              </a:rPr>
              <a:t>O</a:t>
            </a:r>
            <a:r>
              <a:rPr lang="en-US" sz="3600" b="1" dirty="0" smtClean="0">
                <a:solidFill>
                  <a:schemeClr val="accent6">
                    <a:lumMod val="75000"/>
                  </a:schemeClr>
                </a:solidFill>
              </a:rPr>
              <a:t>pioids  bind </a:t>
            </a:r>
            <a:r>
              <a:rPr lang="en-US" sz="3600" b="1" dirty="0">
                <a:solidFill>
                  <a:schemeClr val="accent6">
                    <a:lumMod val="75000"/>
                  </a:schemeClr>
                </a:solidFill>
              </a:rPr>
              <a:t>to </a:t>
            </a:r>
            <a:r>
              <a:rPr lang="en-US" sz="3600" b="1" dirty="0" smtClean="0">
                <a:solidFill>
                  <a:schemeClr val="accent6">
                    <a:lumMod val="75000"/>
                  </a:schemeClr>
                </a:solidFill>
              </a:rPr>
              <a:t>opioid </a:t>
            </a:r>
            <a:r>
              <a:rPr lang="en-US" sz="3600" dirty="0"/>
              <a:t>receptors in the CNS to produce effects that mimic the action of </a:t>
            </a:r>
            <a:r>
              <a:rPr lang="en-US" sz="3600" b="1" dirty="0">
                <a:solidFill>
                  <a:srgbClr val="0070C0"/>
                </a:solidFill>
              </a:rPr>
              <a:t>endogenous peptide </a:t>
            </a:r>
            <a:r>
              <a:rPr lang="en-US" sz="3600" b="1" dirty="0" smtClean="0">
                <a:solidFill>
                  <a:srgbClr val="0070C0"/>
                </a:solidFill>
              </a:rPr>
              <a:t>neurotransmitters </a:t>
            </a:r>
            <a:r>
              <a:rPr lang="en-US" sz="3600" dirty="0" smtClean="0"/>
              <a:t>( </a:t>
            </a:r>
            <a:r>
              <a:rPr lang="en-US" sz="3600" b="1" dirty="0">
                <a:solidFill>
                  <a:srgbClr val="00B050"/>
                </a:solidFill>
              </a:rPr>
              <a:t>endorphins, </a:t>
            </a:r>
            <a:r>
              <a:rPr lang="en-US" sz="3600" b="1" dirty="0" err="1">
                <a:solidFill>
                  <a:srgbClr val="00B050"/>
                </a:solidFill>
              </a:rPr>
              <a:t>enkephalins</a:t>
            </a:r>
            <a:r>
              <a:rPr lang="en-US" sz="3600" b="1" dirty="0">
                <a:solidFill>
                  <a:srgbClr val="00B050"/>
                </a:solidFill>
              </a:rPr>
              <a:t>, and </a:t>
            </a:r>
            <a:r>
              <a:rPr lang="en-US" sz="3600" b="1" dirty="0" err="1">
                <a:solidFill>
                  <a:srgbClr val="00B050"/>
                </a:solidFill>
              </a:rPr>
              <a:t>dynorphins</a:t>
            </a:r>
            <a:r>
              <a:rPr lang="en-US" sz="3600" b="1" dirty="0" smtClean="0">
                <a:solidFill>
                  <a:srgbClr val="00B050"/>
                </a:solidFill>
              </a:rPr>
              <a:t>).</a:t>
            </a:r>
          </a:p>
          <a:p>
            <a:pPr marL="0" indent="0" algn="l" rtl="0">
              <a:buNone/>
            </a:pPr>
            <a:endParaRPr lang="en-US" sz="3600" b="1" dirty="0" smtClean="0">
              <a:solidFill>
                <a:srgbClr val="00B050"/>
              </a:solidFill>
            </a:endParaRPr>
          </a:p>
          <a:p>
            <a:pPr algn="just" rtl="0">
              <a:buFont typeface="Wingdings" pitchFamily="2" charset="2"/>
              <a:buChar char="v"/>
            </a:pPr>
            <a:r>
              <a:rPr lang="en-US" sz="3600" dirty="0" smtClean="0"/>
              <a:t> </a:t>
            </a:r>
            <a:r>
              <a:rPr lang="en-US" sz="3600" dirty="0"/>
              <a:t>R</a:t>
            </a:r>
            <a:r>
              <a:rPr lang="en-US" sz="3600" dirty="0" smtClean="0"/>
              <a:t>eleased during </a:t>
            </a:r>
            <a:r>
              <a:rPr lang="en-US" sz="3600" b="1" dirty="0" smtClean="0">
                <a:solidFill>
                  <a:schemeClr val="accent6">
                    <a:lumMod val="50000"/>
                  </a:schemeClr>
                </a:solidFill>
              </a:rPr>
              <a:t>stressful </a:t>
            </a:r>
            <a:r>
              <a:rPr lang="en-US" sz="3600" b="1" dirty="0">
                <a:solidFill>
                  <a:schemeClr val="accent6">
                    <a:lumMod val="50000"/>
                  </a:schemeClr>
                </a:solidFill>
              </a:rPr>
              <a:t>conditions </a:t>
            </a:r>
            <a:r>
              <a:rPr lang="en-US" sz="3600" b="1" dirty="0" smtClean="0">
                <a:solidFill>
                  <a:schemeClr val="accent6">
                    <a:lumMod val="50000"/>
                  </a:schemeClr>
                </a:solidFill>
              </a:rPr>
              <a:t>as </a:t>
            </a:r>
            <a:r>
              <a:rPr lang="en-US" sz="3600" b="1" dirty="0">
                <a:solidFill>
                  <a:schemeClr val="accent6">
                    <a:lumMod val="50000"/>
                  </a:schemeClr>
                </a:solidFill>
              </a:rPr>
              <a:t>pain </a:t>
            </a:r>
            <a:r>
              <a:rPr lang="en-US" sz="3600" dirty="0"/>
              <a:t>or the anticipation of pain </a:t>
            </a:r>
            <a:r>
              <a:rPr lang="en-US" sz="3600" dirty="0" smtClean="0"/>
              <a:t>and diminish </a:t>
            </a:r>
            <a:r>
              <a:rPr lang="en-US" sz="3600" dirty="0"/>
              <a:t>the </a:t>
            </a:r>
            <a:r>
              <a:rPr lang="en-US" sz="3600" b="1" dirty="0">
                <a:solidFill>
                  <a:schemeClr val="accent6">
                    <a:lumMod val="50000"/>
                  </a:schemeClr>
                </a:solidFill>
              </a:rPr>
              <a:t>sensation of noxious stimuli.</a:t>
            </a:r>
            <a:endParaRPr lang="en-US" sz="3600" b="1" dirty="0" smtClean="0">
              <a:solidFill>
                <a:schemeClr val="accent6">
                  <a:lumMod val="50000"/>
                </a:schemeClr>
              </a:solidFill>
            </a:endParaRPr>
          </a:p>
          <a:p>
            <a:pPr marL="0" indent="0" algn="l" rtl="0">
              <a:buNone/>
            </a:pPr>
            <a:r>
              <a:rPr lang="en-US" sz="3600" dirty="0" smtClean="0"/>
              <a:t> </a:t>
            </a:r>
          </a:p>
          <a:p>
            <a:pPr marL="0" indent="0" algn="l" rtl="0">
              <a:buNone/>
            </a:pPr>
            <a:endParaRPr lang="en-US" sz="3600" dirty="0"/>
          </a:p>
        </p:txBody>
      </p:sp>
    </p:spTree>
    <p:extLst>
      <p:ext uri="{BB962C8B-B14F-4D97-AF65-F5344CB8AC3E}">
        <p14:creationId xmlns:p14="http://schemas.microsoft.com/office/powerpoint/2010/main" val="33413720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1484784"/>
            <a:ext cx="8784976" cy="4525963"/>
          </a:xfrm>
        </p:spPr>
        <p:txBody>
          <a:bodyPr>
            <a:normAutofit/>
          </a:bodyPr>
          <a:lstStyle/>
          <a:p>
            <a:pPr algn="just" rtl="0">
              <a:buFont typeface="Wingdings" pitchFamily="2" charset="2"/>
              <a:buChar char="v"/>
            </a:pPr>
            <a:r>
              <a:rPr lang="en-US" sz="3600" b="1" dirty="0" smtClean="0"/>
              <a:t> Their </a:t>
            </a:r>
            <a:r>
              <a:rPr lang="en-US" sz="3600" b="1" dirty="0"/>
              <a:t>primary use is </a:t>
            </a:r>
            <a:r>
              <a:rPr lang="en-US" sz="3600" b="1" dirty="0">
                <a:solidFill>
                  <a:schemeClr val="accent6">
                    <a:lumMod val="75000"/>
                  </a:schemeClr>
                </a:solidFill>
              </a:rPr>
              <a:t>to relieve intense pain, results from surgery, injury, or chronic disease.  </a:t>
            </a:r>
          </a:p>
          <a:p>
            <a:pPr marL="0" indent="0" algn="just" rtl="0">
              <a:buNone/>
            </a:pPr>
            <a:r>
              <a:rPr lang="en-US" sz="3600" b="1" dirty="0">
                <a:solidFill>
                  <a:schemeClr val="accent6">
                    <a:lumMod val="75000"/>
                  </a:schemeClr>
                </a:solidFill>
              </a:rPr>
              <a:t> </a:t>
            </a:r>
            <a:endParaRPr lang="en-US" sz="3600" dirty="0"/>
          </a:p>
          <a:p>
            <a:pPr algn="just"/>
            <a:endParaRPr lang="en-US" sz="3600" dirty="0"/>
          </a:p>
        </p:txBody>
      </p:sp>
    </p:spTree>
    <p:extLst>
      <p:ext uri="{BB962C8B-B14F-4D97-AF65-F5344CB8AC3E}">
        <p14:creationId xmlns:p14="http://schemas.microsoft.com/office/powerpoint/2010/main" val="648139278"/>
      </p:ext>
    </p:extLst>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629</TotalTime>
  <Words>1888</Words>
  <Application>Microsoft Office PowerPoint</Application>
  <PresentationFormat>On-screen Show (4:3)</PresentationFormat>
  <Paragraphs>118</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سمة Office</vt:lpstr>
      <vt:lpstr> Opioid Analgesics      (Narcotic analgesics) </vt:lpstr>
      <vt:lpstr>PowerPoint Presentation</vt:lpstr>
      <vt:lpstr>PowerPoint Presentation</vt:lpstr>
      <vt:lpstr>Source</vt:lpstr>
      <vt:lpstr>PowerPoint Presentation</vt:lpstr>
      <vt:lpstr>PowerPoint Presentation</vt:lpstr>
      <vt:lpstr>PowerPoint Presentation</vt:lpstr>
      <vt:lpstr>PowerPoint Presentation</vt:lpstr>
      <vt:lpstr>PowerPoint Presentation</vt:lpstr>
      <vt:lpstr>Opioid receptors </vt:lpstr>
      <vt:lpstr>PowerPoint Presentation</vt:lpstr>
      <vt:lpstr>Classification of opioids drugs. </vt:lpstr>
      <vt:lpstr>Opioid agonists </vt:lpstr>
      <vt:lpstr>Morphine</vt:lpstr>
      <vt:lpstr>PowerPoint Presentation</vt:lpstr>
      <vt:lpstr>Actions </vt:lpstr>
      <vt:lpstr>PowerPoint Presentation</vt:lpstr>
      <vt:lpstr>PowerPoint Presentation</vt:lpstr>
      <vt:lpstr>PowerPoint Presentation</vt:lpstr>
      <vt:lpstr>Clinical Use of Opioid Analgesics </vt:lpstr>
      <vt:lpstr>PowerPoint Presentation</vt:lpstr>
      <vt:lpstr>PowerPoint Presentation</vt:lpstr>
      <vt:lpstr>Adverse effects</vt:lpstr>
      <vt:lpstr>Tolerance and physical dependence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Opioid antagonists </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Opioid Analgesics </dc:title>
  <dc:creator>acer</dc:creator>
  <cp:lastModifiedBy>DR.Ahmed Saker 2o1O</cp:lastModifiedBy>
  <cp:revision>36</cp:revision>
  <dcterms:created xsi:type="dcterms:W3CDTF">2016-12-17T06:56:09Z</dcterms:created>
  <dcterms:modified xsi:type="dcterms:W3CDTF">2018-12-20T20:05:16Z</dcterms:modified>
</cp:coreProperties>
</file>